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8" r:id="rId2"/>
    <p:sldId id="264" r:id="rId3"/>
    <p:sldId id="311" r:id="rId4"/>
    <p:sldId id="267" r:id="rId5"/>
    <p:sldId id="268" r:id="rId6"/>
    <p:sldId id="269" r:id="rId7"/>
    <p:sldId id="286" r:id="rId8"/>
    <p:sldId id="270" r:id="rId9"/>
    <p:sldId id="287" r:id="rId10"/>
    <p:sldId id="288" r:id="rId11"/>
    <p:sldId id="289" r:id="rId12"/>
    <p:sldId id="290" r:id="rId13"/>
    <p:sldId id="291" r:id="rId14"/>
    <p:sldId id="292" r:id="rId15"/>
    <p:sldId id="293" r:id="rId16"/>
    <p:sldId id="271" r:id="rId17"/>
    <p:sldId id="272" r:id="rId18"/>
    <p:sldId id="273" r:id="rId19"/>
    <p:sldId id="274" r:id="rId20"/>
    <p:sldId id="275" r:id="rId21"/>
    <p:sldId id="276" r:id="rId22"/>
    <p:sldId id="277" r:id="rId23"/>
    <p:sldId id="295" r:id="rId24"/>
    <p:sldId id="296" r:id="rId25"/>
    <p:sldId id="297" r:id="rId26"/>
    <p:sldId id="298" r:id="rId27"/>
    <p:sldId id="299" r:id="rId28"/>
    <p:sldId id="300" r:id="rId29"/>
    <p:sldId id="301" r:id="rId30"/>
    <p:sldId id="302" r:id="rId31"/>
    <p:sldId id="303" r:id="rId32"/>
    <p:sldId id="278" r:id="rId33"/>
    <p:sldId id="279" r:id="rId34"/>
    <p:sldId id="304" r:id="rId35"/>
    <p:sldId id="307" r:id="rId36"/>
    <p:sldId id="306" r:id="rId37"/>
    <p:sldId id="308" r:id="rId38"/>
    <p:sldId id="280" r:id="rId39"/>
    <p:sldId id="281" r:id="rId40"/>
    <p:sldId id="282" r:id="rId41"/>
    <p:sldId id="284" r:id="rId42"/>
    <p:sldId id="285" r:id="rId43"/>
    <p:sldId id="309" r:id="rId4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75556" autoAdjust="0"/>
  </p:normalViewPr>
  <p:slideViewPr>
    <p:cSldViewPr>
      <p:cViewPr varScale="1">
        <p:scale>
          <a:sx n="47" d="100"/>
          <a:sy n="47" d="100"/>
        </p:scale>
        <p:origin x="161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71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1"/>
            <a:ext cx="3043658" cy="465613"/>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defTabSz="933597">
              <a:defRPr sz="1200"/>
            </a:lvl1pPr>
          </a:lstStyle>
          <a:p>
            <a:pPr>
              <a:defRPr/>
            </a:pPr>
            <a:endParaRPr lang="en-US" dirty="0"/>
          </a:p>
        </p:txBody>
      </p:sp>
      <p:sp>
        <p:nvSpPr>
          <p:cNvPr id="59395" name="Rectangle 3"/>
          <p:cNvSpPr>
            <a:spLocks noGrp="1" noChangeArrowheads="1"/>
          </p:cNvSpPr>
          <p:nvPr>
            <p:ph type="dt" sz="quarter" idx="1"/>
          </p:nvPr>
        </p:nvSpPr>
        <p:spPr bwMode="auto">
          <a:xfrm>
            <a:off x="3977867" y="1"/>
            <a:ext cx="3043658" cy="465613"/>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algn="r" defTabSz="933597">
              <a:defRPr sz="1200"/>
            </a:lvl1pPr>
          </a:lstStyle>
          <a:p>
            <a:pPr>
              <a:defRPr/>
            </a:pPr>
            <a:endParaRPr lang="en-US" dirty="0"/>
          </a:p>
        </p:txBody>
      </p:sp>
      <p:sp>
        <p:nvSpPr>
          <p:cNvPr id="59396" name="Rectangle 4"/>
          <p:cNvSpPr>
            <a:spLocks noGrp="1" noChangeArrowheads="1"/>
          </p:cNvSpPr>
          <p:nvPr>
            <p:ph type="ftr" sz="quarter" idx="2"/>
          </p:nvPr>
        </p:nvSpPr>
        <p:spPr bwMode="auto">
          <a:xfrm>
            <a:off x="0" y="8841909"/>
            <a:ext cx="3043658" cy="465613"/>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defTabSz="933597">
              <a:defRPr sz="1200"/>
            </a:lvl1pPr>
          </a:lstStyle>
          <a:p>
            <a:pPr>
              <a:defRPr/>
            </a:pPr>
            <a:endParaRPr lang="en-US" dirty="0"/>
          </a:p>
        </p:txBody>
      </p:sp>
      <p:sp>
        <p:nvSpPr>
          <p:cNvPr id="59397" name="Rectangle 5"/>
          <p:cNvSpPr>
            <a:spLocks noGrp="1" noChangeArrowheads="1"/>
          </p:cNvSpPr>
          <p:nvPr>
            <p:ph type="sldNum" sz="quarter" idx="3"/>
          </p:nvPr>
        </p:nvSpPr>
        <p:spPr bwMode="auto">
          <a:xfrm>
            <a:off x="3977867" y="8841909"/>
            <a:ext cx="3043658" cy="465613"/>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algn="r" defTabSz="933597">
              <a:defRPr sz="1200"/>
            </a:lvl1pPr>
          </a:lstStyle>
          <a:p>
            <a:pPr>
              <a:defRPr/>
            </a:pPr>
            <a:fld id="{BB317C9F-AAB4-407F-98AF-919BCEA87006}" type="slidenum">
              <a:rPr lang="en-US"/>
              <a:pPr>
                <a:defRPr/>
              </a:pPr>
              <a:t>‹#›</a:t>
            </a:fld>
            <a:endParaRPr lang="en-US" dirty="0"/>
          </a:p>
        </p:txBody>
      </p:sp>
    </p:spTree>
    <p:extLst>
      <p:ext uri="{BB962C8B-B14F-4D97-AF65-F5344CB8AC3E}">
        <p14:creationId xmlns:p14="http://schemas.microsoft.com/office/powerpoint/2010/main" val="772997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1"/>
            <a:ext cx="3043658" cy="465613"/>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defTabSz="933597">
              <a:defRPr sz="1200"/>
            </a:lvl1pPr>
          </a:lstStyle>
          <a:p>
            <a:pPr>
              <a:defRPr/>
            </a:pPr>
            <a:endParaRPr lang="en-US" dirty="0"/>
          </a:p>
        </p:txBody>
      </p:sp>
      <p:sp>
        <p:nvSpPr>
          <p:cNvPr id="23555" name="Rectangle 3"/>
          <p:cNvSpPr>
            <a:spLocks noGrp="1" noChangeArrowheads="1"/>
          </p:cNvSpPr>
          <p:nvPr>
            <p:ph type="dt" idx="1"/>
          </p:nvPr>
        </p:nvSpPr>
        <p:spPr bwMode="auto">
          <a:xfrm>
            <a:off x="3977867" y="1"/>
            <a:ext cx="3043658" cy="465613"/>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algn="r" defTabSz="933597">
              <a:defRPr sz="1200"/>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184275" y="696913"/>
            <a:ext cx="4656138"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02625" y="4422533"/>
            <a:ext cx="5617850" cy="4188937"/>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41909"/>
            <a:ext cx="3043658" cy="465613"/>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defTabSz="933597">
              <a:defRPr sz="1200"/>
            </a:lvl1pPr>
          </a:lstStyle>
          <a:p>
            <a:pPr>
              <a:defRPr/>
            </a:pPr>
            <a:endParaRPr lang="en-US" dirty="0"/>
          </a:p>
        </p:txBody>
      </p:sp>
      <p:sp>
        <p:nvSpPr>
          <p:cNvPr id="23559" name="Rectangle 7"/>
          <p:cNvSpPr>
            <a:spLocks noGrp="1" noChangeArrowheads="1"/>
          </p:cNvSpPr>
          <p:nvPr>
            <p:ph type="sldNum" sz="quarter" idx="5"/>
          </p:nvPr>
        </p:nvSpPr>
        <p:spPr bwMode="auto">
          <a:xfrm>
            <a:off x="3977867" y="8841909"/>
            <a:ext cx="3043658" cy="465613"/>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algn="r" defTabSz="933597">
              <a:defRPr sz="1200"/>
            </a:lvl1pPr>
          </a:lstStyle>
          <a:p>
            <a:pPr>
              <a:defRPr/>
            </a:pPr>
            <a:fld id="{69BCAD9F-7754-47B2-AABB-0D666519F39C}" type="slidenum">
              <a:rPr lang="en-US"/>
              <a:pPr>
                <a:defRPr/>
              </a:pPr>
              <a:t>‹#›</a:t>
            </a:fld>
            <a:endParaRPr lang="en-US" dirty="0"/>
          </a:p>
        </p:txBody>
      </p:sp>
    </p:spTree>
    <p:extLst>
      <p:ext uri="{BB962C8B-B14F-4D97-AF65-F5344CB8AC3E}">
        <p14:creationId xmlns:p14="http://schemas.microsoft.com/office/powerpoint/2010/main" val="3574358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86555B-8A60-480C-8CC0-C4AC018B856C}" type="slidenum">
              <a:rPr lang="en-US" smtClean="0"/>
              <a:t>1</a:t>
            </a:fld>
            <a:endParaRPr lang="en-US" dirty="0"/>
          </a:p>
        </p:txBody>
      </p:sp>
    </p:spTree>
    <p:extLst>
      <p:ext uri="{BB962C8B-B14F-4D97-AF65-F5344CB8AC3E}">
        <p14:creationId xmlns:p14="http://schemas.microsoft.com/office/powerpoint/2010/main" val="282309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698E626-FB50-4EA8-BE00-B206A334451A}" type="slidenum">
              <a:rPr lang="en-US" altLang="en-US" smtClean="0"/>
              <a:pPr eaLnBrk="1" hangingPunct="1">
                <a:spcBef>
                  <a:spcPct val="0"/>
                </a:spcBef>
              </a:pPr>
              <a:t>17</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DE31B80-4A65-4823-A13F-EE056FCDB278}" type="slidenum">
              <a:rPr lang="en-US" altLang="en-US" smtClean="0"/>
              <a:pPr eaLnBrk="1" hangingPunct="1">
                <a:spcBef>
                  <a:spcPct val="0"/>
                </a:spcBef>
              </a:pPr>
              <a:t>18</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0FE60DD-B1AC-431B-ABCD-F450B31AB5D3}" type="slidenum">
              <a:rPr lang="en-US" altLang="en-US" smtClean="0"/>
              <a:pPr eaLnBrk="1" hangingPunct="1">
                <a:spcBef>
                  <a:spcPct val="0"/>
                </a:spcBef>
              </a:pPr>
              <a:t>19</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395D8A2-2CC8-401D-B379-3207897D799A}" type="slidenum">
              <a:rPr lang="en-US" altLang="en-US" smtClean="0"/>
              <a:pPr eaLnBrk="1" hangingPunct="1">
                <a:spcBef>
                  <a:spcPct val="0"/>
                </a:spcBef>
              </a:pPr>
              <a:t>20</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A4275B1-FF07-4E13-B1D3-9A6D8301FFF9}" type="slidenum">
              <a:rPr lang="en-US" altLang="en-US" smtClean="0"/>
              <a:pPr eaLnBrk="1" hangingPunct="1">
                <a:spcBef>
                  <a:spcPct val="0"/>
                </a:spcBef>
              </a:pPr>
              <a:t>21</a:t>
            </a:fld>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altLang="en-US" dirty="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64D2C58-43BC-45FD-997B-FFA96F31694C}" type="slidenum">
              <a:rPr lang="en-US" altLang="en-US" smtClean="0"/>
              <a:pPr eaLnBrk="1" hangingPunct="1">
                <a:spcBef>
                  <a:spcPct val="0"/>
                </a:spcBef>
              </a:pPr>
              <a:t>22</a:t>
            </a:fld>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Hoist area means any elevated access opening to a walking-working surface through which equipment or materials are loaded or received.</a:t>
            </a:r>
          </a:p>
        </p:txBody>
      </p:sp>
      <p:sp>
        <p:nvSpPr>
          <p:cNvPr id="4" name="Slide Number Placeholder 3"/>
          <p:cNvSpPr>
            <a:spLocks noGrp="1"/>
          </p:cNvSpPr>
          <p:nvPr>
            <p:ph type="sldNum" sz="quarter" idx="10"/>
          </p:nvPr>
        </p:nvSpPr>
        <p:spPr/>
        <p:txBody>
          <a:bodyPr/>
          <a:lstStyle/>
          <a:p>
            <a:pPr>
              <a:defRPr/>
            </a:pPr>
            <a:fld id="{69BCAD9F-7754-47B2-AABB-0D666519F39C}" type="slidenum">
              <a:rPr lang="en-US" smtClean="0"/>
              <a:pPr>
                <a:defRPr/>
              </a:pPr>
              <a:t>25</a:t>
            </a:fld>
            <a:endParaRPr lang="en-US" dirty="0"/>
          </a:p>
        </p:txBody>
      </p:sp>
    </p:spTree>
    <p:extLst>
      <p:ext uri="{BB962C8B-B14F-4D97-AF65-F5344CB8AC3E}">
        <p14:creationId xmlns:p14="http://schemas.microsoft.com/office/powerpoint/2010/main" val="1277091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Hole means a gap or open space in a floor, roof, horizontal walking-working surface, or similar surface that is at least 2 inches (5 cm) in its least dimension.</a:t>
            </a:r>
          </a:p>
        </p:txBody>
      </p:sp>
      <p:sp>
        <p:nvSpPr>
          <p:cNvPr id="4" name="Slide Number Placeholder 3"/>
          <p:cNvSpPr>
            <a:spLocks noGrp="1"/>
          </p:cNvSpPr>
          <p:nvPr>
            <p:ph type="sldNum" sz="quarter" idx="10"/>
          </p:nvPr>
        </p:nvSpPr>
        <p:spPr/>
        <p:txBody>
          <a:bodyPr/>
          <a:lstStyle/>
          <a:p>
            <a:pPr>
              <a:defRPr/>
            </a:pPr>
            <a:fld id="{69BCAD9F-7754-47B2-AABB-0D666519F39C}" type="slidenum">
              <a:rPr lang="en-US" smtClean="0"/>
              <a:pPr>
                <a:defRPr/>
              </a:pPr>
              <a:t>26</a:t>
            </a:fld>
            <a:endParaRPr lang="en-US" dirty="0"/>
          </a:p>
        </p:txBody>
      </p:sp>
    </p:spTree>
    <p:extLst>
      <p:ext uri="{BB962C8B-B14F-4D97-AF65-F5344CB8AC3E}">
        <p14:creationId xmlns:p14="http://schemas.microsoft.com/office/powerpoint/2010/main" val="3764268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6D4069A-6DAF-44CB-855E-D4E825467983}" type="slidenum">
              <a:rPr lang="en-US" altLang="en-US" smtClean="0"/>
              <a:pPr eaLnBrk="1" hangingPunct="1">
                <a:spcBef>
                  <a:spcPct val="0"/>
                </a:spcBef>
              </a:pPr>
              <a:t>32</a:t>
            </a:fld>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FAC9C5-8C27-42AF-A0FC-358A2B89B27A}" type="slidenum">
              <a:rPr lang="en-US" altLang="en-US" smtClean="0"/>
              <a:pPr eaLnBrk="1" hangingPunct="1">
                <a:spcBef>
                  <a:spcPct val="0"/>
                </a:spcBef>
              </a:pPr>
              <a:t>33</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BB4BF29-20FB-4CD6-BBF2-62DE3ECB34D8}" type="slidenum">
              <a:rPr lang="en-US" altLang="en-US" smtClean="0"/>
              <a:pPr eaLnBrk="1" hangingPunct="1">
                <a:spcBef>
                  <a:spcPct val="0"/>
                </a:spcBef>
              </a:pPr>
              <a:t>2</a:t>
            </a:fld>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0D845A8-ABD5-4412-8A1C-1ECCC8609F79}" type="slidenum">
              <a:rPr lang="en-US" altLang="en-US" smtClean="0"/>
              <a:pPr eaLnBrk="1" hangingPunct="1">
                <a:spcBef>
                  <a:spcPct val="0"/>
                </a:spcBef>
              </a:pPr>
              <a:t>38</a:t>
            </a:fld>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altLang="en-US" dirty="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03AF19D-E20D-443D-85BF-1E8CC37E8494}" type="slidenum">
              <a:rPr lang="en-US" altLang="en-US" smtClean="0"/>
              <a:pPr eaLnBrk="1" hangingPunct="1">
                <a:spcBef>
                  <a:spcPct val="0"/>
                </a:spcBef>
              </a:pPr>
              <a:t>39</a:t>
            </a:fld>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defRPr>
                <a:solidFill>
                  <a:schemeClr val="tx1"/>
                </a:solidFill>
                <a:latin typeface="Arial" charset="0"/>
              </a:defRPr>
            </a:lvl1pPr>
            <a:lvl2pPr marL="738047" indent="-283864" defTabSz="933597" eaLnBrk="0" hangingPunct="0">
              <a:defRPr>
                <a:solidFill>
                  <a:schemeClr val="tx1"/>
                </a:solidFill>
                <a:latin typeface="Arial" charset="0"/>
              </a:defRPr>
            </a:lvl2pPr>
            <a:lvl3pPr marL="1135456" indent="-227091" defTabSz="933597" eaLnBrk="0" hangingPunct="0">
              <a:defRPr>
                <a:solidFill>
                  <a:schemeClr val="tx1"/>
                </a:solidFill>
                <a:latin typeface="Arial" charset="0"/>
              </a:defRPr>
            </a:lvl3pPr>
            <a:lvl4pPr marL="1589639" indent="-227091" defTabSz="933597" eaLnBrk="0" hangingPunct="0">
              <a:defRPr>
                <a:solidFill>
                  <a:schemeClr val="tx1"/>
                </a:solidFill>
                <a:latin typeface="Arial" charset="0"/>
              </a:defRPr>
            </a:lvl4pPr>
            <a:lvl5pPr marL="2043821" indent="-227091" defTabSz="933597" eaLnBrk="0" hangingPunct="0">
              <a:defRPr>
                <a:solidFill>
                  <a:schemeClr val="tx1"/>
                </a:solidFill>
                <a:latin typeface="Arial" charset="0"/>
              </a:defRPr>
            </a:lvl5pPr>
            <a:lvl6pPr marL="2498004" indent="-227091" defTabSz="933597" eaLnBrk="0" fontAlgn="base" hangingPunct="0">
              <a:spcBef>
                <a:spcPct val="0"/>
              </a:spcBef>
              <a:spcAft>
                <a:spcPct val="0"/>
              </a:spcAft>
              <a:defRPr>
                <a:solidFill>
                  <a:schemeClr val="tx1"/>
                </a:solidFill>
                <a:latin typeface="Arial" charset="0"/>
              </a:defRPr>
            </a:lvl6pPr>
            <a:lvl7pPr marL="2952186" indent="-227091" defTabSz="933597" eaLnBrk="0" fontAlgn="base" hangingPunct="0">
              <a:spcBef>
                <a:spcPct val="0"/>
              </a:spcBef>
              <a:spcAft>
                <a:spcPct val="0"/>
              </a:spcAft>
              <a:defRPr>
                <a:solidFill>
                  <a:schemeClr val="tx1"/>
                </a:solidFill>
                <a:latin typeface="Arial" charset="0"/>
              </a:defRPr>
            </a:lvl7pPr>
            <a:lvl8pPr marL="3406369" indent="-227091" defTabSz="933597" eaLnBrk="0" fontAlgn="base" hangingPunct="0">
              <a:spcBef>
                <a:spcPct val="0"/>
              </a:spcBef>
              <a:spcAft>
                <a:spcPct val="0"/>
              </a:spcAft>
              <a:defRPr>
                <a:solidFill>
                  <a:schemeClr val="tx1"/>
                </a:solidFill>
                <a:latin typeface="Arial" charset="0"/>
              </a:defRPr>
            </a:lvl8pPr>
            <a:lvl9pPr marL="3860551" indent="-227091" defTabSz="933597" eaLnBrk="0" fontAlgn="base" hangingPunct="0">
              <a:spcBef>
                <a:spcPct val="0"/>
              </a:spcBef>
              <a:spcAft>
                <a:spcPct val="0"/>
              </a:spcAft>
              <a:defRPr>
                <a:solidFill>
                  <a:schemeClr val="tx1"/>
                </a:solidFill>
                <a:latin typeface="Arial" charset="0"/>
              </a:defRPr>
            </a:lvl9pPr>
          </a:lstStyle>
          <a:p>
            <a:pPr eaLnBrk="1" hangingPunct="1"/>
            <a:fld id="{80287D73-CEE2-4CD3-929D-29ABCBAEFEBF}" type="slidenum">
              <a:rPr lang="en-US" altLang="en-US" smtClean="0"/>
              <a:pPr eaLnBrk="1" hangingPunct="1"/>
              <a:t>40</a:t>
            </a:fld>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BCAD9F-7754-47B2-AABB-0D666519F39C}" type="slidenum">
              <a:rPr lang="en-US" smtClean="0"/>
              <a:pPr>
                <a:defRPr/>
              </a:pPr>
              <a:t>41</a:t>
            </a:fld>
            <a:endParaRPr lang="en-US" dirty="0"/>
          </a:p>
        </p:txBody>
      </p:sp>
    </p:spTree>
    <p:extLst>
      <p:ext uri="{BB962C8B-B14F-4D97-AF65-F5344CB8AC3E}">
        <p14:creationId xmlns:p14="http://schemas.microsoft.com/office/powerpoint/2010/main" val="28403228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defRPr>
                <a:solidFill>
                  <a:schemeClr val="tx1"/>
                </a:solidFill>
                <a:latin typeface="Arial" charset="0"/>
              </a:defRPr>
            </a:lvl1pPr>
            <a:lvl2pPr marL="738047" indent="-283864" defTabSz="933597" eaLnBrk="0" hangingPunct="0">
              <a:defRPr>
                <a:solidFill>
                  <a:schemeClr val="tx1"/>
                </a:solidFill>
                <a:latin typeface="Arial" charset="0"/>
              </a:defRPr>
            </a:lvl2pPr>
            <a:lvl3pPr marL="1135456" indent="-227091" defTabSz="933597" eaLnBrk="0" hangingPunct="0">
              <a:defRPr>
                <a:solidFill>
                  <a:schemeClr val="tx1"/>
                </a:solidFill>
                <a:latin typeface="Arial" charset="0"/>
              </a:defRPr>
            </a:lvl3pPr>
            <a:lvl4pPr marL="1589639" indent="-227091" defTabSz="933597" eaLnBrk="0" hangingPunct="0">
              <a:defRPr>
                <a:solidFill>
                  <a:schemeClr val="tx1"/>
                </a:solidFill>
                <a:latin typeface="Arial" charset="0"/>
              </a:defRPr>
            </a:lvl4pPr>
            <a:lvl5pPr marL="2043821" indent="-227091" defTabSz="933597" eaLnBrk="0" hangingPunct="0">
              <a:defRPr>
                <a:solidFill>
                  <a:schemeClr val="tx1"/>
                </a:solidFill>
                <a:latin typeface="Arial" charset="0"/>
              </a:defRPr>
            </a:lvl5pPr>
            <a:lvl6pPr marL="2498004" indent="-227091" defTabSz="933597" eaLnBrk="0" fontAlgn="base" hangingPunct="0">
              <a:spcBef>
                <a:spcPct val="0"/>
              </a:spcBef>
              <a:spcAft>
                <a:spcPct val="0"/>
              </a:spcAft>
              <a:defRPr>
                <a:solidFill>
                  <a:schemeClr val="tx1"/>
                </a:solidFill>
                <a:latin typeface="Arial" charset="0"/>
              </a:defRPr>
            </a:lvl6pPr>
            <a:lvl7pPr marL="2952186" indent="-227091" defTabSz="933597" eaLnBrk="0" fontAlgn="base" hangingPunct="0">
              <a:spcBef>
                <a:spcPct val="0"/>
              </a:spcBef>
              <a:spcAft>
                <a:spcPct val="0"/>
              </a:spcAft>
              <a:defRPr>
                <a:solidFill>
                  <a:schemeClr val="tx1"/>
                </a:solidFill>
                <a:latin typeface="Arial" charset="0"/>
              </a:defRPr>
            </a:lvl7pPr>
            <a:lvl8pPr marL="3406369" indent="-227091" defTabSz="933597" eaLnBrk="0" fontAlgn="base" hangingPunct="0">
              <a:spcBef>
                <a:spcPct val="0"/>
              </a:spcBef>
              <a:spcAft>
                <a:spcPct val="0"/>
              </a:spcAft>
              <a:defRPr>
                <a:solidFill>
                  <a:schemeClr val="tx1"/>
                </a:solidFill>
                <a:latin typeface="Arial" charset="0"/>
              </a:defRPr>
            </a:lvl8pPr>
            <a:lvl9pPr marL="3860551" indent="-227091" defTabSz="933597" eaLnBrk="0" fontAlgn="base" hangingPunct="0">
              <a:spcBef>
                <a:spcPct val="0"/>
              </a:spcBef>
              <a:spcAft>
                <a:spcPct val="0"/>
              </a:spcAft>
              <a:defRPr>
                <a:solidFill>
                  <a:schemeClr val="tx1"/>
                </a:solidFill>
                <a:latin typeface="Arial" charset="0"/>
              </a:defRPr>
            </a:lvl9pPr>
          </a:lstStyle>
          <a:p>
            <a:pPr eaLnBrk="1" hangingPunct="1"/>
            <a:fld id="{338D1AD7-F21E-4443-A157-853A8444DAA0}" type="slidenum">
              <a:rPr lang="en-US" altLang="en-US" smtClean="0"/>
              <a:pPr eaLnBrk="1" hangingPunct="1"/>
              <a:t>42</a:t>
            </a:fld>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defRPr>
                <a:solidFill>
                  <a:schemeClr val="tx1"/>
                </a:solidFill>
                <a:latin typeface="Arial" charset="0"/>
              </a:defRPr>
            </a:lvl1pPr>
            <a:lvl2pPr marL="738047" indent="-283864" defTabSz="933597" eaLnBrk="0" hangingPunct="0">
              <a:defRPr>
                <a:solidFill>
                  <a:schemeClr val="tx1"/>
                </a:solidFill>
                <a:latin typeface="Arial" charset="0"/>
              </a:defRPr>
            </a:lvl2pPr>
            <a:lvl3pPr marL="1135456" indent="-227091" defTabSz="933597" eaLnBrk="0" hangingPunct="0">
              <a:defRPr>
                <a:solidFill>
                  <a:schemeClr val="tx1"/>
                </a:solidFill>
                <a:latin typeface="Arial" charset="0"/>
              </a:defRPr>
            </a:lvl3pPr>
            <a:lvl4pPr marL="1589639" indent="-227091" defTabSz="933597" eaLnBrk="0" hangingPunct="0">
              <a:defRPr>
                <a:solidFill>
                  <a:schemeClr val="tx1"/>
                </a:solidFill>
                <a:latin typeface="Arial" charset="0"/>
              </a:defRPr>
            </a:lvl4pPr>
            <a:lvl5pPr marL="2043821" indent="-227091" defTabSz="933597" eaLnBrk="0" hangingPunct="0">
              <a:defRPr>
                <a:solidFill>
                  <a:schemeClr val="tx1"/>
                </a:solidFill>
                <a:latin typeface="Arial" charset="0"/>
              </a:defRPr>
            </a:lvl5pPr>
            <a:lvl6pPr marL="2498004" indent="-227091" defTabSz="933597" eaLnBrk="0" fontAlgn="base" hangingPunct="0">
              <a:spcBef>
                <a:spcPct val="0"/>
              </a:spcBef>
              <a:spcAft>
                <a:spcPct val="0"/>
              </a:spcAft>
              <a:defRPr>
                <a:solidFill>
                  <a:schemeClr val="tx1"/>
                </a:solidFill>
                <a:latin typeface="Arial" charset="0"/>
              </a:defRPr>
            </a:lvl6pPr>
            <a:lvl7pPr marL="2952186" indent="-227091" defTabSz="933597" eaLnBrk="0" fontAlgn="base" hangingPunct="0">
              <a:spcBef>
                <a:spcPct val="0"/>
              </a:spcBef>
              <a:spcAft>
                <a:spcPct val="0"/>
              </a:spcAft>
              <a:defRPr>
                <a:solidFill>
                  <a:schemeClr val="tx1"/>
                </a:solidFill>
                <a:latin typeface="Arial" charset="0"/>
              </a:defRPr>
            </a:lvl7pPr>
            <a:lvl8pPr marL="3406369" indent="-227091" defTabSz="933597" eaLnBrk="0" fontAlgn="base" hangingPunct="0">
              <a:spcBef>
                <a:spcPct val="0"/>
              </a:spcBef>
              <a:spcAft>
                <a:spcPct val="0"/>
              </a:spcAft>
              <a:defRPr>
                <a:solidFill>
                  <a:schemeClr val="tx1"/>
                </a:solidFill>
                <a:latin typeface="Arial" charset="0"/>
              </a:defRPr>
            </a:lvl8pPr>
            <a:lvl9pPr marL="3860551" indent="-227091" defTabSz="933597" eaLnBrk="0" fontAlgn="base" hangingPunct="0">
              <a:spcBef>
                <a:spcPct val="0"/>
              </a:spcBef>
              <a:spcAft>
                <a:spcPct val="0"/>
              </a:spcAft>
              <a:defRPr>
                <a:solidFill>
                  <a:schemeClr val="tx1"/>
                </a:solidFill>
                <a:latin typeface="Arial" charset="0"/>
              </a:defRPr>
            </a:lvl9pPr>
          </a:lstStyle>
          <a:p>
            <a:pPr eaLnBrk="1" hangingPunct="1"/>
            <a:fld id="{338D1AD7-F21E-4443-A157-853A8444DAA0}" type="slidenum">
              <a:rPr lang="en-US" altLang="en-US" smtClean="0"/>
              <a:pPr eaLnBrk="1" hangingPunct="1"/>
              <a:t>43</a:t>
            </a:fld>
            <a:endParaRPr lang="en-US" altLang="en-US" dirty="0"/>
          </a:p>
        </p:txBody>
      </p:sp>
    </p:spTree>
    <p:extLst>
      <p:ext uri="{BB962C8B-B14F-4D97-AF65-F5344CB8AC3E}">
        <p14:creationId xmlns:p14="http://schemas.microsoft.com/office/powerpoint/2010/main" val="2922690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defRPr>
                <a:solidFill>
                  <a:schemeClr val="tx1"/>
                </a:solidFill>
                <a:latin typeface="Arial" charset="0"/>
              </a:defRPr>
            </a:lvl1pPr>
            <a:lvl2pPr marL="738047" indent="-283864" defTabSz="933597" eaLnBrk="0" hangingPunct="0">
              <a:defRPr>
                <a:solidFill>
                  <a:schemeClr val="tx1"/>
                </a:solidFill>
                <a:latin typeface="Arial" charset="0"/>
              </a:defRPr>
            </a:lvl2pPr>
            <a:lvl3pPr marL="1135456" indent="-227091" defTabSz="933597" eaLnBrk="0" hangingPunct="0">
              <a:defRPr>
                <a:solidFill>
                  <a:schemeClr val="tx1"/>
                </a:solidFill>
                <a:latin typeface="Arial" charset="0"/>
              </a:defRPr>
            </a:lvl3pPr>
            <a:lvl4pPr marL="1589639" indent="-227091" defTabSz="933597" eaLnBrk="0" hangingPunct="0">
              <a:defRPr>
                <a:solidFill>
                  <a:schemeClr val="tx1"/>
                </a:solidFill>
                <a:latin typeface="Arial" charset="0"/>
              </a:defRPr>
            </a:lvl4pPr>
            <a:lvl5pPr marL="2043821" indent="-227091" defTabSz="933597" eaLnBrk="0" hangingPunct="0">
              <a:defRPr>
                <a:solidFill>
                  <a:schemeClr val="tx1"/>
                </a:solidFill>
                <a:latin typeface="Arial" charset="0"/>
              </a:defRPr>
            </a:lvl5pPr>
            <a:lvl6pPr marL="2498004" indent="-227091" defTabSz="933597" eaLnBrk="0" fontAlgn="base" hangingPunct="0">
              <a:spcBef>
                <a:spcPct val="0"/>
              </a:spcBef>
              <a:spcAft>
                <a:spcPct val="0"/>
              </a:spcAft>
              <a:defRPr>
                <a:solidFill>
                  <a:schemeClr val="tx1"/>
                </a:solidFill>
                <a:latin typeface="Arial" charset="0"/>
              </a:defRPr>
            </a:lvl6pPr>
            <a:lvl7pPr marL="2952186" indent="-227091" defTabSz="933597" eaLnBrk="0" fontAlgn="base" hangingPunct="0">
              <a:spcBef>
                <a:spcPct val="0"/>
              </a:spcBef>
              <a:spcAft>
                <a:spcPct val="0"/>
              </a:spcAft>
              <a:defRPr>
                <a:solidFill>
                  <a:schemeClr val="tx1"/>
                </a:solidFill>
                <a:latin typeface="Arial" charset="0"/>
              </a:defRPr>
            </a:lvl7pPr>
            <a:lvl8pPr marL="3406369" indent="-227091" defTabSz="933597" eaLnBrk="0" fontAlgn="base" hangingPunct="0">
              <a:spcBef>
                <a:spcPct val="0"/>
              </a:spcBef>
              <a:spcAft>
                <a:spcPct val="0"/>
              </a:spcAft>
              <a:defRPr>
                <a:solidFill>
                  <a:schemeClr val="tx1"/>
                </a:solidFill>
                <a:latin typeface="Arial" charset="0"/>
              </a:defRPr>
            </a:lvl8pPr>
            <a:lvl9pPr marL="3860551" indent="-227091" defTabSz="933597" eaLnBrk="0" fontAlgn="base" hangingPunct="0">
              <a:spcBef>
                <a:spcPct val="0"/>
              </a:spcBef>
              <a:spcAft>
                <a:spcPct val="0"/>
              </a:spcAft>
              <a:defRPr>
                <a:solidFill>
                  <a:schemeClr val="tx1"/>
                </a:solidFill>
                <a:latin typeface="Arial" charset="0"/>
              </a:defRPr>
            </a:lvl9pPr>
          </a:lstStyle>
          <a:p>
            <a:pPr eaLnBrk="1" hangingPunct="1"/>
            <a:fld id="{80287D73-CEE2-4CD3-929D-29ABCBAEFEBF}" type="slidenum">
              <a:rPr lang="en-US" altLang="en-US" smtClean="0"/>
              <a:pPr eaLnBrk="1" hangingPunct="1"/>
              <a:t>3</a:t>
            </a:fld>
            <a:endParaRPr lang="en-US" altLang="en-US" dirty="0"/>
          </a:p>
        </p:txBody>
      </p:sp>
    </p:spTree>
    <p:extLst>
      <p:ext uri="{BB962C8B-B14F-4D97-AF65-F5344CB8AC3E}">
        <p14:creationId xmlns:p14="http://schemas.microsoft.com/office/powerpoint/2010/main" val="2702816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defRPr>
                <a:solidFill>
                  <a:schemeClr val="tx1"/>
                </a:solidFill>
                <a:latin typeface="Arial" charset="0"/>
              </a:defRPr>
            </a:lvl1pPr>
            <a:lvl2pPr marL="738047" indent="-283864" defTabSz="933597" eaLnBrk="0" hangingPunct="0">
              <a:defRPr>
                <a:solidFill>
                  <a:schemeClr val="tx1"/>
                </a:solidFill>
                <a:latin typeface="Arial" charset="0"/>
              </a:defRPr>
            </a:lvl2pPr>
            <a:lvl3pPr marL="1135456" indent="-227091" defTabSz="933597" eaLnBrk="0" hangingPunct="0">
              <a:defRPr>
                <a:solidFill>
                  <a:schemeClr val="tx1"/>
                </a:solidFill>
                <a:latin typeface="Arial" charset="0"/>
              </a:defRPr>
            </a:lvl3pPr>
            <a:lvl4pPr marL="1589639" indent="-227091" defTabSz="933597" eaLnBrk="0" hangingPunct="0">
              <a:defRPr>
                <a:solidFill>
                  <a:schemeClr val="tx1"/>
                </a:solidFill>
                <a:latin typeface="Arial" charset="0"/>
              </a:defRPr>
            </a:lvl4pPr>
            <a:lvl5pPr marL="2043821" indent="-227091" defTabSz="933597" eaLnBrk="0" hangingPunct="0">
              <a:defRPr>
                <a:solidFill>
                  <a:schemeClr val="tx1"/>
                </a:solidFill>
                <a:latin typeface="Arial" charset="0"/>
              </a:defRPr>
            </a:lvl5pPr>
            <a:lvl6pPr marL="2498004" indent="-227091" defTabSz="933597" eaLnBrk="0" fontAlgn="base" hangingPunct="0">
              <a:spcBef>
                <a:spcPct val="0"/>
              </a:spcBef>
              <a:spcAft>
                <a:spcPct val="0"/>
              </a:spcAft>
              <a:defRPr>
                <a:solidFill>
                  <a:schemeClr val="tx1"/>
                </a:solidFill>
                <a:latin typeface="Arial" charset="0"/>
              </a:defRPr>
            </a:lvl6pPr>
            <a:lvl7pPr marL="2952186" indent="-227091" defTabSz="933597" eaLnBrk="0" fontAlgn="base" hangingPunct="0">
              <a:spcBef>
                <a:spcPct val="0"/>
              </a:spcBef>
              <a:spcAft>
                <a:spcPct val="0"/>
              </a:spcAft>
              <a:defRPr>
                <a:solidFill>
                  <a:schemeClr val="tx1"/>
                </a:solidFill>
                <a:latin typeface="Arial" charset="0"/>
              </a:defRPr>
            </a:lvl7pPr>
            <a:lvl8pPr marL="3406369" indent="-227091" defTabSz="933597" eaLnBrk="0" fontAlgn="base" hangingPunct="0">
              <a:spcBef>
                <a:spcPct val="0"/>
              </a:spcBef>
              <a:spcAft>
                <a:spcPct val="0"/>
              </a:spcAft>
              <a:defRPr>
                <a:solidFill>
                  <a:schemeClr val="tx1"/>
                </a:solidFill>
                <a:latin typeface="Arial" charset="0"/>
              </a:defRPr>
            </a:lvl8pPr>
            <a:lvl9pPr marL="3860551" indent="-227091" defTabSz="933597" eaLnBrk="0" fontAlgn="base" hangingPunct="0">
              <a:spcBef>
                <a:spcPct val="0"/>
              </a:spcBef>
              <a:spcAft>
                <a:spcPct val="0"/>
              </a:spcAft>
              <a:defRPr>
                <a:solidFill>
                  <a:schemeClr val="tx1"/>
                </a:solidFill>
                <a:latin typeface="Arial" charset="0"/>
              </a:defRPr>
            </a:lvl9pPr>
          </a:lstStyle>
          <a:p>
            <a:pPr eaLnBrk="1" hangingPunct="1"/>
            <a:fld id="{99830E4E-3ECC-4FD1-B0C9-D7A893885299}" type="slidenum">
              <a:rPr lang="en-US" altLang="en-US" smtClean="0"/>
              <a:pPr eaLnBrk="1" hangingPunct="1"/>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7619884-32B5-462B-AD55-F38B41CE8EA0}" type="slidenum">
              <a:rPr lang="en-US" altLang="en-US" smtClean="0"/>
              <a:pPr eaLnBrk="1" hangingPunct="1">
                <a:spcBef>
                  <a:spcPct val="0"/>
                </a:spcBef>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91A00D3-D422-4911-8C33-1E7CBB9424CC}" type="slidenum">
              <a:rPr lang="en-US" altLang="en-US" smtClean="0"/>
              <a:pPr eaLnBrk="1" hangingPunct="1">
                <a:spcBef>
                  <a:spcPct val="0"/>
                </a:spcBef>
              </a:pPr>
              <a:t>6</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Surface conditions. The employer must ensure:</a:t>
            </a:r>
          </a:p>
          <a:p>
            <a:r>
              <a:rPr lang="en-US" dirty="0"/>
              <a:t>(1) All places of employment, passageways, storerooms, service rooms, and walking-working surfaces are kept in a clean, orderly, and sanitary condition.</a:t>
            </a:r>
          </a:p>
          <a:p>
            <a:r>
              <a:rPr lang="en-US" dirty="0"/>
              <a:t>(2) The floor of each workroom is maintained in a clean and, to the extent feasible, in a dry condition. When wet processes are used, drainage must be maintained and, to the extent feasible, dry standing places, such as false floors, platforms, and mats must be provided.</a:t>
            </a:r>
          </a:p>
          <a:p>
            <a:r>
              <a:rPr lang="en-US" dirty="0"/>
              <a:t>(3) Walking-working surfaces are maintained free of hazards such as sharp or protruding objects, loose boards, corrosion, leaks, spills, snow, and ice.</a:t>
            </a:r>
          </a:p>
          <a:p>
            <a:r>
              <a:rPr lang="en-US" dirty="0"/>
              <a:t>(b) Loads. The employer must ensure that each walking-working surface can support the maximum intended load for that surface.</a:t>
            </a:r>
          </a:p>
          <a:p>
            <a:r>
              <a:rPr lang="en-US" dirty="0"/>
              <a:t>(c) Access and egress. The employer must provide, and ensure each employee uses, a safe means of access and egress to and from walking-working surfaces.</a:t>
            </a:r>
          </a:p>
          <a:p>
            <a:r>
              <a:rPr lang="en-US" dirty="0"/>
              <a:t>(d) Inspection, maintenance, and repair. The employer must ensure:</a:t>
            </a:r>
          </a:p>
          <a:p>
            <a:r>
              <a:rPr lang="en-US" dirty="0"/>
              <a:t>(1) Walking-working surfaces are inspected, regularly and as necessary, and maintained in a safe condition;</a:t>
            </a:r>
          </a:p>
          <a:p>
            <a:r>
              <a:rPr lang="en-US" dirty="0"/>
              <a:t>(2) Hazardous conditions on walking-working surfaces are corrected or repaired before an employee uses the walking-working surface again. If the correction or repair cannot be made immediately, the hazard must be guarded to prevent employees from using the walking-working surface until the hazard is corrected or repaired; and</a:t>
            </a:r>
          </a:p>
          <a:p>
            <a:r>
              <a:rPr lang="en-US" dirty="0"/>
              <a:t>(3) When any correction or repair involves the structural integrity of the walking-working surface, a qualified person performs or supervises the correction or repair.</a:t>
            </a:r>
          </a:p>
          <a:p>
            <a:endParaRPr lang="en-US" dirty="0"/>
          </a:p>
        </p:txBody>
      </p:sp>
      <p:sp>
        <p:nvSpPr>
          <p:cNvPr id="4" name="Slide Number Placeholder 3"/>
          <p:cNvSpPr>
            <a:spLocks noGrp="1"/>
          </p:cNvSpPr>
          <p:nvPr>
            <p:ph type="sldNum" sz="quarter" idx="10"/>
          </p:nvPr>
        </p:nvSpPr>
        <p:spPr/>
        <p:txBody>
          <a:bodyPr/>
          <a:lstStyle/>
          <a:p>
            <a:pPr>
              <a:defRPr/>
            </a:pPr>
            <a:fld id="{69BCAD9F-7754-47B2-AABB-0D666519F39C}" type="slidenum">
              <a:rPr lang="en-US" smtClean="0"/>
              <a:pPr>
                <a:defRPr/>
              </a:pPr>
              <a:t>7</a:t>
            </a:fld>
            <a:endParaRPr lang="en-US" dirty="0"/>
          </a:p>
        </p:txBody>
      </p:sp>
    </p:spTree>
    <p:extLst>
      <p:ext uri="{BB962C8B-B14F-4D97-AF65-F5344CB8AC3E}">
        <p14:creationId xmlns:p14="http://schemas.microsoft.com/office/powerpoint/2010/main" val="3243585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C088B3-DEB6-419D-BC02-75183A95AA01}" type="slidenum">
              <a:rPr lang="en-US" altLang="en-US" smtClean="0"/>
              <a:pPr eaLnBrk="1" hangingPunct="1">
                <a:spcBef>
                  <a:spcPct val="0"/>
                </a:spcBef>
              </a:pPr>
              <a:t>8</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97" eaLnBrk="0" hangingPunct="0">
              <a:spcBef>
                <a:spcPct val="30000"/>
              </a:spcBef>
              <a:defRPr sz="1200">
                <a:solidFill>
                  <a:schemeClr val="tx1"/>
                </a:solidFill>
                <a:latin typeface="Arial" charset="0"/>
              </a:defRPr>
            </a:lvl1pPr>
            <a:lvl2pPr marL="738047" indent="-283864" defTabSz="933597" eaLnBrk="0" hangingPunct="0">
              <a:spcBef>
                <a:spcPct val="30000"/>
              </a:spcBef>
              <a:defRPr sz="1200">
                <a:solidFill>
                  <a:schemeClr val="tx1"/>
                </a:solidFill>
                <a:latin typeface="Arial" charset="0"/>
              </a:defRPr>
            </a:lvl2pPr>
            <a:lvl3pPr marL="1135456" indent="-227091" defTabSz="933597" eaLnBrk="0" hangingPunct="0">
              <a:spcBef>
                <a:spcPct val="30000"/>
              </a:spcBef>
              <a:defRPr sz="1200">
                <a:solidFill>
                  <a:schemeClr val="tx1"/>
                </a:solidFill>
                <a:latin typeface="Arial" charset="0"/>
              </a:defRPr>
            </a:lvl3pPr>
            <a:lvl4pPr marL="1589639" indent="-227091" defTabSz="933597" eaLnBrk="0" hangingPunct="0">
              <a:spcBef>
                <a:spcPct val="30000"/>
              </a:spcBef>
              <a:defRPr sz="1200">
                <a:solidFill>
                  <a:schemeClr val="tx1"/>
                </a:solidFill>
                <a:latin typeface="Arial" charset="0"/>
              </a:defRPr>
            </a:lvl4pPr>
            <a:lvl5pPr marL="2043821" indent="-227091" defTabSz="933597" eaLnBrk="0" hangingPunct="0">
              <a:spcBef>
                <a:spcPct val="30000"/>
              </a:spcBef>
              <a:defRPr sz="1200">
                <a:solidFill>
                  <a:schemeClr val="tx1"/>
                </a:solidFill>
                <a:latin typeface="Arial" charset="0"/>
              </a:defRPr>
            </a:lvl5pPr>
            <a:lvl6pPr marL="2498004" indent="-227091" defTabSz="933597" eaLnBrk="0" fontAlgn="base" hangingPunct="0">
              <a:spcBef>
                <a:spcPct val="30000"/>
              </a:spcBef>
              <a:spcAft>
                <a:spcPct val="0"/>
              </a:spcAft>
              <a:defRPr sz="1200">
                <a:solidFill>
                  <a:schemeClr val="tx1"/>
                </a:solidFill>
                <a:latin typeface="Arial" charset="0"/>
              </a:defRPr>
            </a:lvl6pPr>
            <a:lvl7pPr marL="2952186" indent="-227091" defTabSz="933597" eaLnBrk="0" fontAlgn="base" hangingPunct="0">
              <a:spcBef>
                <a:spcPct val="30000"/>
              </a:spcBef>
              <a:spcAft>
                <a:spcPct val="0"/>
              </a:spcAft>
              <a:defRPr sz="1200">
                <a:solidFill>
                  <a:schemeClr val="tx1"/>
                </a:solidFill>
                <a:latin typeface="Arial" charset="0"/>
              </a:defRPr>
            </a:lvl7pPr>
            <a:lvl8pPr marL="3406369" indent="-227091" defTabSz="933597" eaLnBrk="0" fontAlgn="base" hangingPunct="0">
              <a:spcBef>
                <a:spcPct val="30000"/>
              </a:spcBef>
              <a:spcAft>
                <a:spcPct val="0"/>
              </a:spcAft>
              <a:defRPr sz="1200">
                <a:solidFill>
                  <a:schemeClr val="tx1"/>
                </a:solidFill>
                <a:latin typeface="Arial" charset="0"/>
              </a:defRPr>
            </a:lvl8pPr>
            <a:lvl9pPr marL="3860551" indent="-227091" defTabSz="9335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B5F0C7F-39D4-4D99-B471-7A28C086DF91}" type="slidenum">
              <a:rPr lang="en-US" altLang="en-US" smtClean="0"/>
              <a:pPr eaLnBrk="1" hangingPunct="1">
                <a:spcBef>
                  <a:spcPct val="0"/>
                </a:spcBef>
              </a:pPr>
              <a:t>16</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4324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a:solidFill>
            <a:schemeClr val="accent2"/>
          </a:solidFill>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userDrawn="1"/>
        </p:nvSpPr>
        <p:spPr>
          <a:xfrm>
            <a:off x="8382000" y="6428601"/>
            <a:ext cx="609600" cy="276999"/>
          </a:xfrm>
          <a:prstGeom prst="rect">
            <a:avLst/>
          </a:prstGeom>
          <a:noFill/>
        </p:spPr>
        <p:txBody>
          <a:bodyPr wrap="square" rtlCol="0">
            <a:spAutoFit/>
          </a:bodyPr>
          <a:lstStyle/>
          <a:p>
            <a:pPr algn="ctr"/>
            <a:fld id="{78EA3289-E21D-4787-85A5-F24AE96D36EE}" type="slidenum">
              <a:rPr lang="en-US" sz="1200" smtClean="0">
                <a:solidFill>
                  <a:schemeClr val="accent2"/>
                </a:solidFill>
              </a:rPr>
              <a:t>‹#›</a:t>
            </a:fld>
            <a:endParaRPr lang="en-US" sz="1200" dirty="0">
              <a:solidFill>
                <a:schemeClr val="accent2"/>
              </a:solidFill>
            </a:endParaRPr>
          </a:p>
        </p:txBody>
      </p:sp>
      <p:pic>
        <p:nvPicPr>
          <p:cNvPr id="5" name="Picture 22" descr="OSHA_LOGORGB"/>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6248400"/>
            <a:ext cx="119790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037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4775"/>
            <a:ext cx="9144000" cy="914400"/>
          </a:xfrm>
          <a:solidFill>
            <a:schemeClr val="accent2"/>
          </a:solidFill>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57200" y="16002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2225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0" y="-76200"/>
            <a:ext cx="9145588" cy="6859588"/>
          </a:xfrm>
          <a:prstGeom prst="rect">
            <a:avLst/>
          </a:prstGeom>
          <a:noFill/>
          <a:ln w="9525">
            <a:solidFill>
              <a:srgbClr val="FFCC00"/>
            </a:solidFill>
            <a:miter lim="800000"/>
            <a:headEnd/>
            <a:tailEnd/>
          </a:ln>
          <a:extLst>
            <a:ext uri="{909E8E84-426E-40DD-AFC4-6F175D3DCCD1}">
              <a14:hiddenFill xmlns:a14="http://schemas.microsoft.com/office/drawing/2010/main">
                <a:solidFill>
                  <a:srgbClr val="FFFFFF"/>
                </a:solidFill>
              </a14:hiddenFill>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NPRM - Subparts D and I </a:t>
            </a:r>
          </a:p>
        </p:txBody>
      </p:sp>
      <p:sp>
        <p:nvSpPr>
          <p:cNvPr id="1028" name="Rectangle 3"/>
          <p:cNvSpPr>
            <a:spLocks noGrp="1" noChangeArrowheads="1"/>
          </p:cNvSpPr>
          <p:nvPr>
            <p:ph type="body" idx="1"/>
          </p:nvPr>
        </p:nvSpPr>
        <p:spPr bwMode="auto">
          <a:xfrm>
            <a:off x="457200" y="1600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8"/>
          <p:cNvSpPr>
            <a:spLocks noChangeArrowheads="1"/>
          </p:cNvSpPr>
          <p:nvPr userDrawn="1"/>
        </p:nvSpPr>
        <p:spPr bwMode="auto">
          <a:xfrm>
            <a:off x="0" y="6705600"/>
            <a:ext cx="9144000" cy="1524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0" name="Rectangle 10"/>
          <p:cNvSpPr>
            <a:spLocks noChangeArrowheads="1"/>
          </p:cNvSpPr>
          <p:nvPr userDrawn="1"/>
        </p:nvSpPr>
        <p:spPr bwMode="auto">
          <a:xfrm flipV="1">
            <a:off x="0" y="6705600"/>
            <a:ext cx="9144000" cy="36513"/>
          </a:xfrm>
          <a:prstGeom prst="rect">
            <a:avLst/>
          </a:prstGeom>
          <a:solidFill>
            <a:srgbClr val="FFB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1" name="Rectangle 11"/>
          <p:cNvSpPr>
            <a:spLocks noChangeArrowheads="1"/>
          </p:cNvSpPr>
          <p:nvPr userDrawn="1"/>
        </p:nvSpPr>
        <p:spPr bwMode="auto">
          <a:xfrm flipV="1">
            <a:off x="0" y="-114300"/>
            <a:ext cx="9144000" cy="5556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ftr="0" dt="0"/>
  <p:txStyles>
    <p:titleStyle>
      <a:lvl1pPr algn="ctr" rtl="0" eaLnBrk="0" fontAlgn="base" hangingPunct="0">
        <a:spcBef>
          <a:spcPct val="0"/>
        </a:spcBef>
        <a:spcAft>
          <a:spcPct val="0"/>
        </a:spcAft>
        <a:defRPr sz="4000" b="1">
          <a:solidFill>
            <a:schemeClr val="accent2"/>
          </a:solidFill>
          <a:latin typeface="+mj-lt"/>
          <a:ea typeface="+mj-ea"/>
          <a:cs typeface="+mj-cs"/>
        </a:defRPr>
      </a:lvl1pPr>
      <a:lvl2pPr algn="ctr" rtl="0" eaLnBrk="0" fontAlgn="base" hangingPunct="0">
        <a:spcBef>
          <a:spcPct val="0"/>
        </a:spcBef>
        <a:spcAft>
          <a:spcPct val="0"/>
        </a:spcAft>
        <a:defRPr sz="4000" b="1">
          <a:solidFill>
            <a:schemeClr val="accent2"/>
          </a:solidFill>
          <a:latin typeface="Arial" charset="0"/>
        </a:defRPr>
      </a:lvl2pPr>
      <a:lvl3pPr algn="ctr" rtl="0" eaLnBrk="0" fontAlgn="base" hangingPunct="0">
        <a:spcBef>
          <a:spcPct val="0"/>
        </a:spcBef>
        <a:spcAft>
          <a:spcPct val="0"/>
        </a:spcAft>
        <a:defRPr sz="4000" b="1">
          <a:solidFill>
            <a:schemeClr val="accent2"/>
          </a:solidFill>
          <a:latin typeface="Arial" charset="0"/>
        </a:defRPr>
      </a:lvl3pPr>
      <a:lvl4pPr algn="ctr" rtl="0" eaLnBrk="0" fontAlgn="base" hangingPunct="0">
        <a:spcBef>
          <a:spcPct val="0"/>
        </a:spcBef>
        <a:spcAft>
          <a:spcPct val="0"/>
        </a:spcAft>
        <a:defRPr sz="4000" b="1">
          <a:solidFill>
            <a:schemeClr val="accent2"/>
          </a:solidFill>
          <a:latin typeface="Arial" charset="0"/>
        </a:defRPr>
      </a:lvl4pPr>
      <a:lvl5pPr algn="ctr" rtl="0" eaLnBrk="0" fontAlgn="base" hangingPunct="0">
        <a:spcBef>
          <a:spcPct val="0"/>
        </a:spcBef>
        <a:spcAft>
          <a:spcPct val="0"/>
        </a:spcAft>
        <a:defRPr sz="4000" b="1">
          <a:solidFill>
            <a:schemeClr val="accent2"/>
          </a:solidFill>
          <a:latin typeface="Arial"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imgres?imgurl=http://www.ehresmannengineering.com/Step%20Bolts.jpg&amp;imgrefurl=http://www.ehresmannengineering.com/self.htm&amp;h=564&amp;w=795&amp;sz=23&amp;tbnid=OBpLi_uA6GxhfM:&amp;tbnh=101&amp;tbnw=143&amp;prev=/images?q%3Dstep%2Bbolts&amp;hl=en&amp;usg=__niZRKRPpGOpN6F1Utw2shWZqErc=&amp;ei=EhMZS-6pPMvvlAegrs3cAg&amp;sa=X&amp;oi=image_result&amp;resnum=8&amp;ct=image&amp;ved=0CCsQ9QEwB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dock-equipment.apluswhs.com/dock-boards/aluminum-dock-boards-with-steel-curb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dock-equipment.apluswhs.com/dock-boards/steel-yard-ramps/" TargetMode="Externa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osha.gov/walking-working-surfaces/index.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osha.gov/walking-working-surfaces/index.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775"/>
            <a:ext cx="9144000" cy="1371600"/>
          </a:xfrm>
          <a:solidFill>
            <a:schemeClr val="accent2"/>
          </a:solidFill>
        </p:spPr>
        <p:txBody>
          <a:bodyPr>
            <a:noAutofit/>
          </a:bodyPr>
          <a:lstStyle/>
          <a:p>
            <a:r>
              <a:rPr lang="en-US" dirty="0">
                <a:solidFill>
                  <a:schemeClr val="bg1"/>
                </a:solidFill>
              </a:rPr>
              <a:t>New Walking-Working Surfaces and PPE (Fall Protection) Rule</a:t>
            </a:r>
          </a:p>
        </p:txBody>
      </p:sp>
      <p:sp>
        <p:nvSpPr>
          <p:cNvPr id="6" name="Rectangle 4"/>
          <p:cNvSpPr>
            <a:spLocks noChangeArrowheads="1"/>
          </p:cNvSpPr>
          <p:nvPr/>
        </p:nvSpPr>
        <p:spPr bwMode="auto">
          <a:xfrm>
            <a:off x="19050" y="1371600"/>
            <a:ext cx="9144000" cy="295835"/>
          </a:xfrm>
          <a:prstGeom prst="rect">
            <a:avLst/>
          </a:prstGeom>
          <a:solidFill>
            <a:srgbClr val="FFCC00"/>
          </a:solidFill>
          <a:ln w="9525">
            <a:noFill/>
            <a:miter lim="800000"/>
            <a:headEnd/>
            <a:tailEnd/>
          </a:ln>
          <a:effectLst/>
          <a:extLst/>
        </p:spPr>
        <p:txBody>
          <a:bodyPr wrap="none" anchor="ctr"/>
          <a:lstStyle/>
          <a:p>
            <a:pPr fontAlgn="base">
              <a:spcBef>
                <a:spcPct val="0"/>
              </a:spcBef>
              <a:spcAft>
                <a:spcPct val="0"/>
              </a:spcAft>
            </a:pPr>
            <a:endParaRPr lang="en-US" dirty="0">
              <a:solidFill>
                <a:schemeClr val="bg1"/>
              </a:solidFill>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47800" y="2362200"/>
            <a:ext cx="6056376" cy="2737104"/>
          </a:xfrm>
          <a:prstGeom prst="rect">
            <a:avLst/>
          </a:prstGeom>
        </p:spPr>
      </p:pic>
    </p:spTree>
    <p:extLst>
      <p:ext uri="{BB962C8B-B14F-4D97-AF65-F5344CB8AC3E}">
        <p14:creationId xmlns:p14="http://schemas.microsoft.com/office/powerpoint/2010/main" val="3585134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§1910.23</a:t>
            </a:r>
          </a:p>
        </p:txBody>
      </p:sp>
      <p:sp>
        <p:nvSpPr>
          <p:cNvPr id="3" name="Content Placeholder 2"/>
          <p:cNvSpPr>
            <a:spLocks noGrp="1"/>
          </p:cNvSpPr>
          <p:nvPr>
            <p:ph idx="1"/>
          </p:nvPr>
        </p:nvSpPr>
        <p:spPr>
          <a:xfrm>
            <a:off x="457200" y="990600"/>
            <a:ext cx="8229600" cy="4419600"/>
          </a:xfrm>
        </p:spPr>
        <p:txBody>
          <a:bodyPr/>
          <a:lstStyle/>
          <a:p>
            <a:pPr marL="0" indent="0">
              <a:buNone/>
            </a:pPr>
            <a:r>
              <a:rPr lang="en-US" b="1" u="sng" dirty="0">
                <a:solidFill>
                  <a:schemeClr val="accent6"/>
                </a:solidFill>
              </a:rPr>
              <a:t>General requirements for all ladders (cont.)</a:t>
            </a:r>
          </a:p>
          <a:p>
            <a:r>
              <a:rPr lang="en-US" sz="2800" dirty="0">
                <a:solidFill>
                  <a:schemeClr val="accent6"/>
                </a:solidFill>
              </a:rPr>
              <a:t>Each employee faces the ladder when climbing up or down it</a:t>
            </a:r>
          </a:p>
          <a:p>
            <a:r>
              <a:rPr lang="en-US" sz="2800" dirty="0">
                <a:solidFill>
                  <a:schemeClr val="accent6"/>
                </a:solidFill>
              </a:rPr>
              <a:t>Each employee uses at least one hand to grasp the ladder when climbing up and down it</a:t>
            </a:r>
          </a:p>
          <a:p>
            <a:r>
              <a:rPr lang="en-US" sz="2800" dirty="0">
                <a:solidFill>
                  <a:schemeClr val="accent6"/>
                </a:solidFill>
              </a:rPr>
              <a:t>No employee carries any object or load that could cause the employee to lose balance and fall while climbing up or down the ladder</a:t>
            </a:r>
          </a:p>
          <a:p>
            <a:endParaRPr lang="en-US" dirty="0"/>
          </a:p>
        </p:txBody>
      </p:sp>
    </p:spTree>
    <p:extLst>
      <p:ext uri="{BB962C8B-B14F-4D97-AF65-F5344CB8AC3E}">
        <p14:creationId xmlns:p14="http://schemas.microsoft.com/office/powerpoint/2010/main" val="43559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§1910.23</a:t>
            </a:r>
          </a:p>
        </p:txBody>
      </p:sp>
      <p:sp>
        <p:nvSpPr>
          <p:cNvPr id="3" name="Content Placeholder 2"/>
          <p:cNvSpPr>
            <a:spLocks noGrp="1"/>
          </p:cNvSpPr>
          <p:nvPr>
            <p:ph idx="1"/>
          </p:nvPr>
        </p:nvSpPr>
        <p:spPr>
          <a:xfrm>
            <a:off x="457200" y="1066800"/>
            <a:ext cx="8229600" cy="4953000"/>
          </a:xfrm>
        </p:spPr>
        <p:txBody>
          <a:bodyPr/>
          <a:lstStyle/>
          <a:p>
            <a:pPr marL="0" indent="0">
              <a:buNone/>
            </a:pPr>
            <a:r>
              <a:rPr lang="en-US" b="1" u="sng" dirty="0">
                <a:solidFill>
                  <a:schemeClr val="accent6"/>
                </a:solidFill>
              </a:rPr>
              <a:t>Portable ladders</a:t>
            </a:r>
          </a:p>
          <a:p>
            <a:r>
              <a:rPr lang="en-US" sz="2800" dirty="0">
                <a:solidFill>
                  <a:schemeClr val="accent6"/>
                </a:solidFill>
              </a:rPr>
              <a:t>Rungs and steps are corrugated, knurled, dimpled, coated with skid-resistant material, treated to minimize the possibility of slipping</a:t>
            </a:r>
          </a:p>
          <a:p>
            <a:r>
              <a:rPr lang="en-US" sz="2800" dirty="0">
                <a:solidFill>
                  <a:schemeClr val="accent6"/>
                </a:solidFill>
              </a:rPr>
              <a:t>Each stepladder or combination ladder used in a stepladder mode is equipped with a metal spreader or locking device that securely holds the front and back sections in an open position while the ladder is in use</a:t>
            </a:r>
          </a:p>
        </p:txBody>
      </p:sp>
    </p:spTree>
    <p:extLst>
      <p:ext uri="{BB962C8B-B14F-4D97-AF65-F5344CB8AC3E}">
        <p14:creationId xmlns:p14="http://schemas.microsoft.com/office/powerpoint/2010/main" val="1911292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§1910.23</a:t>
            </a:r>
          </a:p>
        </p:txBody>
      </p:sp>
      <p:sp>
        <p:nvSpPr>
          <p:cNvPr id="3" name="Content Placeholder 2"/>
          <p:cNvSpPr>
            <a:spLocks noGrp="1"/>
          </p:cNvSpPr>
          <p:nvPr>
            <p:ph idx="1"/>
          </p:nvPr>
        </p:nvSpPr>
        <p:spPr>
          <a:xfrm>
            <a:off x="457200" y="990600"/>
            <a:ext cx="8229600" cy="4419600"/>
          </a:xfrm>
        </p:spPr>
        <p:txBody>
          <a:bodyPr/>
          <a:lstStyle/>
          <a:p>
            <a:pPr marL="0" indent="0">
              <a:buNone/>
            </a:pPr>
            <a:r>
              <a:rPr lang="en-US" sz="2800" b="1" u="sng" dirty="0">
                <a:solidFill>
                  <a:schemeClr val="accent6"/>
                </a:solidFill>
              </a:rPr>
              <a:t>Portable ladders (cont.)</a:t>
            </a:r>
          </a:p>
          <a:p>
            <a:r>
              <a:rPr lang="en-US" sz="2800" dirty="0">
                <a:solidFill>
                  <a:schemeClr val="accent6"/>
                </a:solidFill>
              </a:rPr>
              <a:t>Ladders not loaded beyond the maximum intended load</a:t>
            </a:r>
          </a:p>
          <a:p>
            <a:r>
              <a:rPr lang="en-US" sz="2800" dirty="0">
                <a:solidFill>
                  <a:schemeClr val="accent6"/>
                </a:solidFill>
              </a:rPr>
              <a:t>Ladders used only on stable and level surfaces unless they are secured or stabilized to prevent accidental displacement</a:t>
            </a:r>
          </a:p>
          <a:p>
            <a:r>
              <a:rPr lang="en-US" sz="2800" dirty="0">
                <a:solidFill>
                  <a:schemeClr val="accent6"/>
                </a:solidFill>
              </a:rPr>
              <a:t>No ladder moved, shifted, or extended while an employee is on it</a:t>
            </a:r>
          </a:p>
        </p:txBody>
      </p:sp>
    </p:spTree>
    <p:extLst>
      <p:ext uri="{BB962C8B-B14F-4D97-AF65-F5344CB8AC3E}">
        <p14:creationId xmlns:p14="http://schemas.microsoft.com/office/powerpoint/2010/main" val="3768611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§1910.23</a:t>
            </a:r>
          </a:p>
        </p:txBody>
      </p:sp>
      <p:sp>
        <p:nvSpPr>
          <p:cNvPr id="3" name="Content Placeholder 2"/>
          <p:cNvSpPr>
            <a:spLocks noGrp="1"/>
          </p:cNvSpPr>
          <p:nvPr>
            <p:ph idx="1"/>
          </p:nvPr>
        </p:nvSpPr>
        <p:spPr>
          <a:xfrm>
            <a:off x="457200" y="990600"/>
            <a:ext cx="8229600" cy="4419600"/>
          </a:xfrm>
        </p:spPr>
        <p:txBody>
          <a:bodyPr/>
          <a:lstStyle/>
          <a:p>
            <a:pPr marL="0" indent="0">
              <a:buNone/>
            </a:pPr>
            <a:r>
              <a:rPr lang="en-US" sz="2800" b="1" u="sng" dirty="0">
                <a:solidFill>
                  <a:schemeClr val="accent6"/>
                </a:solidFill>
              </a:rPr>
              <a:t>Portable ladders (cont.)</a:t>
            </a:r>
          </a:p>
          <a:p>
            <a:pPr marL="0" indent="0">
              <a:buNone/>
            </a:pPr>
            <a:endParaRPr lang="en-US" sz="2800" dirty="0">
              <a:solidFill>
                <a:schemeClr val="accent6"/>
              </a:solidFill>
            </a:endParaRPr>
          </a:p>
          <a:p>
            <a:r>
              <a:rPr lang="en-US" sz="2800" dirty="0">
                <a:solidFill>
                  <a:schemeClr val="accent6"/>
                </a:solidFill>
              </a:rPr>
              <a:t>Ladders placed in locations such as passageways, doorways, or driveways where they can be displaced by other activities or traffic</a:t>
            </a:r>
          </a:p>
          <a:p>
            <a:pPr lvl="1"/>
            <a:r>
              <a:rPr lang="en-US" sz="2400" dirty="0">
                <a:solidFill>
                  <a:schemeClr val="accent6"/>
                </a:solidFill>
              </a:rPr>
              <a:t>Are secured to prevent accidental displacement; or</a:t>
            </a:r>
          </a:p>
          <a:p>
            <a:pPr lvl="1"/>
            <a:r>
              <a:rPr lang="en-US" sz="2400" dirty="0">
                <a:solidFill>
                  <a:schemeClr val="accent6"/>
                </a:solidFill>
              </a:rPr>
              <a:t>Are guarded by a temporary barricade, such as a row of traffic cones or caution tape, to keep the activities or traffic away from the ladder</a:t>
            </a:r>
          </a:p>
          <a:p>
            <a:r>
              <a:rPr lang="en-US" sz="2800" dirty="0">
                <a:solidFill>
                  <a:schemeClr val="accent6"/>
                </a:solidFill>
              </a:rPr>
              <a:t>Portable ladders used on slippery surfaces are secured and stabilized</a:t>
            </a:r>
          </a:p>
          <a:p>
            <a:endParaRPr lang="en-US" sz="2800" dirty="0">
              <a:solidFill>
                <a:schemeClr val="accent6"/>
              </a:solidFill>
            </a:endParaRPr>
          </a:p>
        </p:txBody>
      </p:sp>
    </p:spTree>
    <p:extLst>
      <p:ext uri="{BB962C8B-B14F-4D97-AF65-F5344CB8AC3E}">
        <p14:creationId xmlns:p14="http://schemas.microsoft.com/office/powerpoint/2010/main" val="914919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§1910.23</a:t>
            </a:r>
          </a:p>
        </p:txBody>
      </p:sp>
      <p:sp>
        <p:nvSpPr>
          <p:cNvPr id="3" name="Content Placeholder 2"/>
          <p:cNvSpPr>
            <a:spLocks noGrp="1"/>
          </p:cNvSpPr>
          <p:nvPr>
            <p:ph idx="1"/>
          </p:nvPr>
        </p:nvSpPr>
        <p:spPr>
          <a:xfrm>
            <a:off x="381000" y="990600"/>
            <a:ext cx="8229600" cy="4419600"/>
          </a:xfrm>
        </p:spPr>
        <p:txBody>
          <a:bodyPr/>
          <a:lstStyle/>
          <a:p>
            <a:pPr marL="0" indent="0">
              <a:buNone/>
            </a:pPr>
            <a:r>
              <a:rPr lang="en-US" sz="2800" b="1" u="sng" dirty="0">
                <a:solidFill>
                  <a:schemeClr val="accent6"/>
                </a:solidFill>
              </a:rPr>
              <a:t>Portable ladders (cont.)</a:t>
            </a:r>
          </a:p>
          <a:p>
            <a:r>
              <a:rPr lang="en-US" sz="2800" dirty="0">
                <a:solidFill>
                  <a:schemeClr val="accent6"/>
                </a:solidFill>
              </a:rPr>
              <a:t>Top of a non-self-supporting ladder is placed so that both side rails are supported, unless the equipped with a single support attachment</a:t>
            </a:r>
          </a:p>
          <a:p>
            <a:r>
              <a:rPr lang="en-US" sz="2800" dirty="0">
                <a:solidFill>
                  <a:schemeClr val="accent6"/>
                </a:solidFill>
              </a:rPr>
              <a:t>Ladders and ladder sections not tied or fastened together to provide added length unless they are specifically designed for such use</a:t>
            </a:r>
          </a:p>
          <a:p>
            <a:r>
              <a:rPr lang="en-US" sz="2800" dirty="0">
                <a:solidFill>
                  <a:schemeClr val="accent6"/>
                </a:solidFill>
              </a:rPr>
              <a:t>Ladders not placed on boxes, barrels, or other unstable bases to obtain additional height</a:t>
            </a:r>
          </a:p>
          <a:p>
            <a:endParaRPr lang="en-US" dirty="0">
              <a:solidFill>
                <a:schemeClr val="accent6"/>
              </a:solidFill>
            </a:endParaRPr>
          </a:p>
        </p:txBody>
      </p:sp>
    </p:spTree>
    <p:extLst>
      <p:ext uri="{BB962C8B-B14F-4D97-AF65-F5344CB8AC3E}">
        <p14:creationId xmlns:p14="http://schemas.microsoft.com/office/powerpoint/2010/main" val="3629574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§1910.23</a:t>
            </a:r>
          </a:p>
        </p:txBody>
      </p:sp>
      <p:pic>
        <p:nvPicPr>
          <p:cNvPr id="4" name="Content Placeholder 3"/>
          <p:cNvPicPr>
            <a:picLocks noGrp="1" noChangeAspect="1"/>
          </p:cNvPicPr>
          <p:nvPr>
            <p:ph idx="1"/>
          </p:nvPr>
        </p:nvPicPr>
        <p:blipFill>
          <a:blip r:embed="rId2"/>
          <a:stretch>
            <a:fillRect/>
          </a:stretch>
        </p:blipFill>
        <p:spPr>
          <a:xfrm>
            <a:off x="3124200" y="2125424"/>
            <a:ext cx="2581151" cy="4419600"/>
          </a:xfrm>
          <a:prstGeom prst="rect">
            <a:avLst/>
          </a:prstGeom>
        </p:spPr>
      </p:pic>
      <p:sp>
        <p:nvSpPr>
          <p:cNvPr id="5" name="TextBox 4"/>
          <p:cNvSpPr txBox="1"/>
          <p:nvPr/>
        </p:nvSpPr>
        <p:spPr>
          <a:xfrm>
            <a:off x="304800" y="925095"/>
            <a:ext cx="8382000" cy="1200329"/>
          </a:xfrm>
          <a:prstGeom prst="rect">
            <a:avLst/>
          </a:prstGeom>
          <a:noFill/>
        </p:spPr>
        <p:txBody>
          <a:bodyPr wrap="square" rtlCol="0">
            <a:spAutoFit/>
          </a:bodyPr>
          <a:lstStyle/>
          <a:p>
            <a:r>
              <a:rPr lang="en-US" sz="2400" dirty="0">
                <a:solidFill>
                  <a:schemeClr val="accent6"/>
                </a:solidFill>
              </a:rPr>
              <a:t>Portable ladders used to gain access to an upper landing surface have side rails that extend at least 3 feet above the upper landing surface</a:t>
            </a:r>
          </a:p>
        </p:txBody>
      </p:sp>
    </p:spTree>
    <p:extLst>
      <p:ext uri="{BB962C8B-B14F-4D97-AF65-F5344CB8AC3E}">
        <p14:creationId xmlns:p14="http://schemas.microsoft.com/office/powerpoint/2010/main" val="2783322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8" descr="mobilestand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34000" y="1447800"/>
            <a:ext cx="3005138" cy="436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p:txBody>
          <a:bodyPr/>
          <a:lstStyle/>
          <a:p>
            <a:pPr eaLnBrk="1" hangingPunct="1"/>
            <a:r>
              <a:rPr lang="en-US" altLang="en-US" dirty="0"/>
              <a:t>§1910.23</a:t>
            </a:r>
          </a:p>
        </p:txBody>
      </p:sp>
      <p:sp>
        <p:nvSpPr>
          <p:cNvPr id="10244" name="Rectangle 3"/>
          <p:cNvSpPr>
            <a:spLocks noGrp="1" noChangeArrowheads="1"/>
          </p:cNvSpPr>
          <p:nvPr>
            <p:ph type="body" idx="1"/>
          </p:nvPr>
        </p:nvSpPr>
        <p:spPr>
          <a:xfrm>
            <a:off x="457200" y="1295400"/>
            <a:ext cx="4648200" cy="4419600"/>
          </a:xfrm>
        </p:spPr>
        <p:txBody>
          <a:bodyPr/>
          <a:lstStyle/>
          <a:p>
            <a:pPr eaLnBrk="1" hangingPunct="1"/>
            <a:r>
              <a:rPr lang="en-US" altLang="en-US" sz="2400" dirty="0">
                <a:solidFill>
                  <a:schemeClr val="accent6"/>
                </a:solidFill>
              </a:rPr>
              <a:t>Updates and makes rule consistent with current national consensus standards </a:t>
            </a:r>
          </a:p>
        </p:txBody>
      </p:sp>
      <p:pic>
        <p:nvPicPr>
          <p:cNvPr id="10245" name="Picture 6" descr="st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6750" y="2765425"/>
            <a:ext cx="1584325"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9"/>
          <p:cNvSpPr txBox="1">
            <a:spLocks noChangeArrowheads="1"/>
          </p:cNvSpPr>
          <p:nvPr/>
        </p:nvSpPr>
        <p:spPr bwMode="auto">
          <a:xfrm>
            <a:off x="1600200" y="5129213"/>
            <a:ext cx="2362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solidFill>
                  <a:schemeClr val="accent6"/>
                </a:solidFill>
              </a:rPr>
              <a:t>Mobile Ladder Stand</a:t>
            </a:r>
          </a:p>
        </p:txBody>
      </p:sp>
      <p:sp>
        <p:nvSpPr>
          <p:cNvPr id="10247" name="Text Box 10"/>
          <p:cNvSpPr txBox="1">
            <a:spLocks noChangeArrowheads="1"/>
          </p:cNvSpPr>
          <p:nvPr/>
        </p:nvSpPr>
        <p:spPr bwMode="auto">
          <a:xfrm>
            <a:off x="5181600" y="5410200"/>
            <a:ext cx="3571875"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solidFill>
                  <a:schemeClr val="accent6"/>
                </a:solidFill>
              </a:rPr>
              <a:t>Mobile Ladder Stand Platform</a:t>
            </a:r>
          </a:p>
        </p:txBody>
      </p:sp>
    </p:spTree>
    <p:extLst>
      <p:ext uri="{BB962C8B-B14F-4D97-AF65-F5344CB8AC3E}">
        <p14:creationId xmlns:p14="http://schemas.microsoft.com/office/powerpoint/2010/main" val="3973697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Step%252520Bolt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676400"/>
            <a:ext cx="7429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Grp="1" noChangeArrowheads="1"/>
          </p:cNvSpPr>
          <p:nvPr>
            <p:ph type="body" idx="1"/>
          </p:nvPr>
        </p:nvSpPr>
        <p:spPr>
          <a:xfrm>
            <a:off x="457200" y="1295400"/>
            <a:ext cx="5791200" cy="4419600"/>
          </a:xfrm>
        </p:spPr>
        <p:txBody>
          <a:bodyPr/>
          <a:lstStyle/>
          <a:p>
            <a:pPr eaLnBrk="1" hangingPunct="1">
              <a:buFontTx/>
              <a:buNone/>
            </a:pPr>
            <a:r>
              <a:rPr lang="en-US" altLang="en-US" sz="2800" b="1" dirty="0">
                <a:solidFill>
                  <a:schemeClr val="accent6"/>
                </a:solidFill>
              </a:rPr>
              <a:t>§1910.24 – Stepbolts and manhole steps</a:t>
            </a:r>
            <a:endParaRPr lang="en-US" altLang="en-US" sz="2800" dirty="0">
              <a:solidFill>
                <a:schemeClr val="accent6"/>
              </a:solidFill>
            </a:endParaRPr>
          </a:p>
          <a:p>
            <a:pPr eaLnBrk="1" hangingPunct="1">
              <a:buFontTx/>
              <a:buNone/>
            </a:pPr>
            <a:endParaRPr lang="en-US" altLang="en-US" sz="2800" b="1" dirty="0">
              <a:solidFill>
                <a:schemeClr val="accent6"/>
              </a:solidFill>
            </a:endParaRPr>
          </a:p>
          <a:p>
            <a:pPr eaLnBrk="1" hangingPunct="1"/>
            <a:r>
              <a:rPr lang="en-US" altLang="en-US" sz="2400" dirty="0">
                <a:solidFill>
                  <a:schemeClr val="accent6"/>
                </a:solidFill>
              </a:rPr>
              <a:t>Moves stepbolt criteria from OSHA’s Telecommunication Standard to Walking-Working Surfaces </a:t>
            </a:r>
          </a:p>
          <a:p>
            <a:pPr eaLnBrk="1" hangingPunct="1"/>
            <a:r>
              <a:rPr lang="en-US" altLang="en-US" sz="2400" dirty="0">
                <a:solidFill>
                  <a:schemeClr val="accent6"/>
                </a:solidFill>
              </a:rPr>
              <a:t>Makes design, inspection, and maintenance requirements  consistent with national consensus standards </a:t>
            </a:r>
          </a:p>
          <a:p>
            <a:pPr eaLnBrk="1" hangingPunct="1"/>
            <a:endParaRPr lang="en-US" altLang="en-US" sz="2800" dirty="0">
              <a:solidFill>
                <a:schemeClr val="accent6"/>
              </a:solidFill>
            </a:endParaRPr>
          </a:p>
        </p:txBody>
      </p:sp>
      <p:sp>
        <p:nvSpPr>
          <p:cNvPr id="11268" name="Rectangle 2"/>
          <p:cNvSpPr>
            <a:spLocks noGrp="1" noChangeArrowheads="1"/>
          </p:cNvSpPr>
          <p:nvPr>
            <p:ph type="title"/>
          </p:nvPr>
        </p:nvSpPr>
        <p:spPr>
          <a:xfrm>
            <a:off x="0" y="-104775"/>
            <a:ext cx="9144000" cy="914400"/>
          </a:xfrm>
        </p:spPr>
        <p:txBody>
          <a:bodyPr/>
          <a:lstStyle/>
          <a:p>
            <a:pPr eaLnBrk="1" hangingPunct="1"/>
            <a:r>
              <a:rPr lang="en-US" altLang="en-US" dirty="0"/>
              <a:t>§1910.24</a:t>
            </a:r>
          </a:p>
        </p:txBody>
      </p:sp>
      <p:sp>
        <p:nvSpPr>
          <p:cNvPr id="11269" name="Text Box 8"/>
          <p:cNvSpPr txBox="1">
            <a:spLocks noChangeArrowheads="1"/>
          </p:cNvSpPr>
          <p:nvPr/>
        </p:nvSpPr>
        <p:spPr bwMode="auto">
          <a:xfrm>
            <a:off x="6434138" y="5334000"/>
            <a:ext cx="201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solidFill>
                  <a:schemeClr val="accent6"/>
                </a:solidFill>
              </a:rPr>
              <a:t>Step bolts on pole</a:t>
            </a:r>
          </a:p>
        </p:txBody>
      </p:sp>
      <p:pic>
        <p:nvPicPr>
          <p:cNvPr id="11270" name="Picture 10" descr="k013319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2688" y="1752600"/>
            <a:ext cx="22288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96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§1910.25</a:t>
            </a:r>
          </a:p>
        </p:txBody>
      </p:sp>
      <p:sp>
        <p:nvSpPr>
          <p:cNvPr id="12291" name="Rectangle 3"/>
          <p:cNvSpPr>
            <a:spLocks noGrp="1" noChangeArrowheads="1"/>
          </p:cNvSpPr>
          <p:nvPr>
            <p:ph type="body" idx="1"/>
          </p:nvPr>
        </p:nvSpPr>
        <p:spPr>
          <a:xfrm>
            <a:off x="457200" y="1066800"/>
            <a:ext cx="8229600" cy="4419600"/>
          </a:xfrm>
        </p:spPr>
        <p:txBody>
          <a:bodyPr/>
          <a:lstStyle/>
          <a:p>
            <a:pPr marL="609600" indent="-609600" eaLnBrk="1" hangingPunct="1">
              <a:buFontTx/>
              <a:buNone/>
            </a:pPr>
            <a:r>
              <a:rPr lang="en-US" altLang="en-US" b="1" dirty="0">
                <a:solidFill>
                  <a:schemeClr val="accent6"/>
                </a:solidFill>
              </a:rPr>
              <a:t>§1910.25 – Stairways</a:t>
            </a:r>
          </a:p>
          <a:p>
            <a:pPr marL="609600" indent="-609600" eaLnBrk="1" hangingPunct="1">
              <a:buFontTx/>
              <a:buNone/>
            </a:pPr>
            <a:endParaRPr lang="en-US" altLang="en-US" sz="1400" dirty="0">
              <a:solidFill>
                <a:schemeClr val="accent6"/>
              </a:solidFill>
            </a:endParaRPr>
          </a:p>
          <a:p>
            <a:pPr marL="609600" indent="-609600" eaLnBrk="1" hangingPunct="1"/>
            <a:r>
              <a:rPr lang="en-US" altLang="en-US" dirty="0">
                <a:solidFill>
                  <a:schemeClr val="accent6"/>
                </a:solidFill>
              </a:rPr>
              <a:t>Adds design and use criteria for spiral stairs, ship stairs, and alternating tread-type stairs</a:t>
            </a:r>
          </a:p>
          <a:p>
            <a:pPr marL="609600" indent="-609600" eaLnBrk="1" hangingPunct="1"/>
            <a:r>
              <a:rPr lang="en-US" altLang="en-US" dirty="0">
                <a:solidFill>
                  <a:schemeClr val="accent6"/>
                </a:solidFill>
              </a:rPr>
              <a:t>Updates design criteria for stairs and landings, consistent with national consensus standards </a:t>
            </a:r>
          </a:p>
        </p:txBody>
      </p:sp>
    </p:spTree>
    <p:extLst>
      <p:ext uri="{BB962C8B-B14F-4D97-AF65-F5344CB8AC3E}">
        <p14:creationId xmlns:p14="http://schemas.microsoft.com/office/powerpoint/2010/main" val="3602517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§1910.26</a:t>
            </a:r>
          </a:p>
        </p:txBody>
      </p:sp>
      <p:sp>
        <p:nvSpPr>
          <p:cNvPr id="13315" name="Rectangle 3"/>
          <p:cNvSpPr>
            <a:spLocks noGrp="1" noChangeArrowheads="1"/>
          </p:cNvSpPr>
          <p:nvPr>
            <p:ph type="body" idx="1"/>
          </p:nvPr>
        </p:nvSpPr>
        <p:spPr>
          <a:xfrm>
            <a:off x="457200" y="1066800"/>
            <a:ext cx="8229600" cy="4419600"/>
          </a:xfrm>
        </p:spPr>
        <p:txBody>
          <a:bodyPr/>
          <a:lstStyle/>
          <a:p>
            <a:pPr eaLnBrk="1" hangingPunct="1">
              <a:buFontTx/>
              <a:buNone/>
            </a:pPr>
            <a:r>
              <a:rPr lang="en-US" altLang="en-US" b="1" dirty="0">
                <a:solidFill>
                  <a:schemeClr val="accent6"/>
                </a:solidFill>
              </a:rPr>
              <a:t>§1910.26 – Dockboards</a:t>
            </a:r>
          </a:p>
          <a:p>
            <a:pPr eaLnBrk="1" hangingPunct="1">
              <a:buFontTx/>
              <a:buNone/>
            </a:pPr>
            <a:endParaRPr lang="en-US" altLang="en-US" sz="1400" b="1" dirty="0">
              <a:solidFill>
                <a:schemeClr val="accent6"/>
              </a:solidFill>
            </a:endParaRPr>
          </a:p>
          <a:p>
            <a:pPr eaLnBrk="1" hangingPunct="1"/>
            <a:r>
              <a:rPr lang="en-US" altLang="en-US" dirty="0">
                <a:solidFill>
                  <a:schemeClr val="accent6"/>
                </a:solidFill>
              </a:rPr>
              <a:t>Updates requirements for dockboards</a:t>
            </a:r>
          </a:p>
          <a:p>
            <a:pPr eaLnBrk="1" hangingPunct="1"/>
            <a:r>
              <a:rPr lang="en-US" altLang="en-US" dirty="0">
                <a:solidFill>
                  <a:schemeClr val="accent6"/>
                </a:solidFill>
              </a:rPr>
              <a:t>Adds design and construction requirements to prevent equipment from going over the dockboard edge</a:t>
            </a:r>
          </a:p>
        </p:txBody>
      </p:sp>
      <p:pic>
        <p:nvPicPr>
          <p:cNvPr id="13316" name="Picture 5" descr="aluminum dock board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876800"/>
            <a:ext cx="21336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9" descr="dock board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4876800"/>
            <a:ext cx="25908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5820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solidFill>
            <a:schemeClr val="accent2"/>
          </a:solidFill>
        </p:spPr>
        <p:txBody>
          <a:bodyPr/>
          <a:lstStyle/>
          <a:p>
            <a:r>
              <a:rPr lang="en-US" altLang="en-US" dirty="0">
                <a:solidFill>
                  <a:schemeClr val="bg1"/>
                </a:solidFill>
              </a:rPr>
              <a:t>Purpose of the New Rule</a:t>
            </a:r>
          </a:p>
        </p:txBody>
      </p:sp>
      <p:sp>
        <p:nvSpPr>
          <p:cNvPr id="3075" name="Content Placeholder 2"/>
          <p:cNvSpPr>
            <a:spLocks noGrp="1"/>
          </p:cNvSpPr>
          <p:nvPr>
            <p:ph idx="1"/>
          </p:nvPr>
        </p:nvSpPr>
        <p:spPr>
          <a:xfrm>
            <a:off x="457200" y="914400"/>
            <a:ext cx="8229600" cy="4419600"/>
          </a:xfrm>
        </p:spPr>
        <p:txBody>
          <a:bodyPr/>
          <a:lstStyle/>
          <a:p>
            <a:r>
              <a:rPr lang="en-US" altLang="en-US" dirty="0">
                <a:solidFill>
                  <a:schemeClr val="accent6"/>
                </a:solidFill>
              </a:rPr>
              <a:t>To update the outdated subpart D standard, incorporating new technology and industry practices  </a:t>
            </a:r>
          </a:p>
          <a:p>
            <a:r>
              <a:rPr lang="en-US" altLang="en-US" dirty="0">
                <a:solidFill>
                  <a:schemeClr val="accent6"/>
                </a:solidFill>
              </a:rPr>
              <a:t>To increase consistency with OSHA’s construction standards (CFR 1926 subparts L, M, and X)</a:t>
            </a:r>
          </a:p>
          <a:p>
            <a:r>
              <a:rPr lang="en-US" altLang="en-US" dirty="0">
                <a:solidFill>
                  <a:schemeClr val="accent6"/>
                </a:solidFill>
              </a:rPr>
              <a:t>To add new provisions to subpart I that set forth criteria requirements for personal fall protection equipment</a:t>
            </a:r>
          </a:p>
          <a:p>
            <a:endParaRPr lang="en-US" altLang="en-US" dirty="0">
              <a:solidFill>
                <a:schemeClr val="accent6"/>
              </a:solidFill>
            </a:endParaRPr>
          </a:p>
        </p:txBody>
      </p:sp>
    </p:spTree>
    <p:extLst>
      <p:ext uri="{BB962C8B-B14F-4D97-AF65-F5344CB8AC3E}">
        <p14:creationId xmlns:p14="http://schemas.microsoft.com/office/powerpoint/2010/main" val="710910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t>§1910.27</a:t>
            </a:r>
          </a:p>
        </p:txBody>
      </p:sp>
      <p:sp>
        <p:nvSpPr>
          <p:cNvPr id="14339" name="Rectangle 3"/>
          <p:cNvSpPr>
            <a:spLocks noGrp="1" noChangeArrowheads="1"/>
          </p:cNvSpPr>
          <p:nvPr>
            <p:ph type="body" idx="1"/>
          </p:nvPr>
        </p:nvSpPr>
        <p:spPr>
          <a:xfrm>
            <a:off x="457200" y="1066800"/>
            <a:ext cx="8229600" cy="5105400"/>
          </a:xfrm>
        </p:spPr>
        <p:txBody>
          <a:bodyPr/>
          <a:lstStyle/>
          <a:p>
            <a:pPr eaLnBrk="1" hangingPunct="1">
              <a:lnSpc>
                <a:spcPct val="80000"/>
              </a:lnSpc>
              <a:buFontTx/>
              <a:buNone/>
            </a:pPr>
            <a:r>
              <a:rPr lang="en-US" altLang="en-US" b="1" dirty="0">
                <a:solidFill>
                  <a:schemeClr val="accent6"/>
                </a:solidFill>
              </a:rPr>
              <a:t>§1910.27 – Scaffolds and Rope Descent Systems (RDS)</a:t>
            </a:r>
          </a:p>
          <a:p>
            <a:pPr eaLnBrk="1" hangingPunct="1">
              <a:lnSpc>
                <a:spcPct val="80000"/>
              </a:lnSpc>
              <a:buFontTx/>
              <a:buNone/>
            </a:pPr>
            <a:endParaRPr lang="en-US" altLang="en-US" sz="1400" b="1" dirty="0">
              <a:solidFill>
                <a:schemeClr val="accent6"/>
              </a:solidFill>
            </a:endParaRPr>
          </a:p>
          <a:p>
            <a:r>
              <a:rPr lang="en-US" altLang="en-US" sz="2400" dirty="0">
                <a:solidFill>
                  <a:schemeClr val="accent6"/>
                </a:solidFill>
              </a:rPr>
              <a:t>Requires that employers using scaffolds follow the construction standard</a:t>
            </a:r>
          </a:p>
          <a:p>
            <a:r>
              <a:rPr lang="en-US" altLang="en-US" sz="2400" dirty="0">
                <a:solidFill>
                  <a:schemeClr val="accent6"/>
                </a:solidFill>
              </a:rPr>
              <a:t>Adds provision allowing use of RDS, which codifies a 1991 OSHA memo allowing RDS </a:t>
            </a:r>
          </a:p>
          <a:p>
            <a:r>
              <a:rPr lang="en-US" altLang="en-US" sz="2400" dirty="0">
                <a:solidFill>
                  <a:schemeClr val="accent6"/>
                </a:solidFill>
              </a:rPr>
              <a:t>Requires certification of anchorages starting 1 year after final rule published</a:t>
            </a:r>
          </a:p>
          <a:p>
            <a:r>
              <a:rPr lang="en-US" altLang="en-US" sz="2400" dirty="0">
                <a:solidFill>
                  <a:schemeClr val="accent6"/>
                </a:solidFill>
              </a:rPr>
              <a:t>Requires RDS have separate fall arrest system</a:t>
            </a:r>
          </a:p>
          <a:p>
            <a:pPr eaLnBrk="1" hangingPunct="1">
              <a:lnSpc>
                <a:spcPct val="80000"/>
              </a:lnSpc>
            </a:pPr>
            <a:endParaRPr lang="en-US" altLang="en-US" sz="2400" dirty="0">
              <a:solidFill>
                <a:schemeClr val="accent6"/>
              </a:solidFill>
            </a:endParaRPr>
          </a:p>
          <a:p>
            <a:pPr lvl="1" eaLnBrk="1" hangingPunct="1">
              <a:lnSpc>
                <a:spcPct val="80000"/>
              </a:lnSpc>
              <a:buFont typeface="Arial" charset="0"/>
              <a:buChar char="•"/>
            </a:pPr>
            <a:endParaRPr lang="en-US" altLang="en-US" sz="2400" dirty="0">
              <a:solidFill>
                <a:schemeClr val="accent6"/>
              </a:solidFill>
            </a:endParaRPr>
          </a:p>
          <a:p>
            <a:pPr eaLnBrk="1" hangingPunct="1">
              <a:lnSpc>
                <a:spcPct val="80000"/>
              </a:lnSpc>
            </a:pPr>
            <a:endParaRPr lang="en-US" altLang="en-US" sz="2800" dirty="0">
              <a:solidFill>
                <a:schemeClr val="accent6"/>
              </a:solidFill>
            </a:endParaRPr>
          </a:p>
        </p:txBody>
      </p:sp>
    </p:spTree>
    <p:extLst>
      <p:ext uri="{BB962C8B-B14F-4D97-AF65-F5344CB8AC3E}">
        <p14:creationId xmlns:p14="http://schemas.microsoft.com/office/powerpoint/2010/main" val="3025230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14300"/>
            <a:ext cx="9144000" cy="914400"/>
          </a:xfrm>
        </p:spPr>
        <p:txBody>
          <a:bodyPr/>
          <a:lstStyle/>
          <a:p>
            <a:pPr eaLnBrk="1" hangingPunct="1"/>
            <a:r>
              <a:rPr lang="en-US" altLang="en-US" dirty="0"/>
              <a:t>Rope Descent Systems</a:t>
            </a:r>
          </a:p>
        </p:txBody>
      </p:sp>
      <p:sp>
        <p:nvSpPr>
          <p:cNvPr id="15365" name="Text Box 9"/>
          <p:cNvSpPr txBox="1">
            <a:spLocks noChangeArrowheads="1"/>
          </p:cNvSpPr>
          <p:nvPr/>
        </p:nvSpPr>
        <p:spPr bwMode="auto">
          <a:xfrm>
            <a:off x="2209800" y="3200400"/>
            <a:ext cx="1311275"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sp>
        <p:nvSpPr>
          <p:cNvPr id="15366" name="Text Box 10"/>
          <p:cNvSpPr txBox="1">
            <a:spLocks noChangeArrowheads="1"/>
          </p:cNvSpPr>
          <p:nvPr/>
        </p:nvSpPr>
        <p:spPr bwMode="auto">
          <a:xfrm>
            <a:off x="3505200" y="3200400"/>
            <a:ext cx="3048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sp>
        <p:nvSpPr>
          <p:cNvPr id="15367" name="Text Box 11"/>
          <p:cNvSpPr txBox="1">
            <a:spLocks noChangeArrowheads="1"/>
          </p:cNvSpPr>
          <p:nvPr/>
        </p:nvSpPr>
        <p:spPr bwMode="auto">
          <a:xfrm>
            <a:off x="2286000" y="5791200"/>
            <a:ext cx="1158875"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sp>
        <p:nvSpPr>
          <p:cNvPr id="15368" name="Text Box 12"/>
          <p:cNvSpPr txBox="1">
            <a:spLocks noChangeArrowheads="1"/>
          </p:cNvSpPr>
          <p:nvPr/>
        </p:nvSpPr>
        <p:spPr bwMode="auto">
          <a:xfrm>
            <a:off x="1219200" y="7086600"/>
            <a:ext cx="1841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pic>
        <p:nvPicPr>
          <p:cNvPr id="1536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2476500"/>
            <a:ext cx="37528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1"/>
          <p:cNvPicPr>
            <a:picLocks noGrp="1" noChangeAspect="1" noChangeArrowheads="1"/>
          </p:cNvPicPr>
          <p:nvPr>
            <p:ph idx="1"/>
          </p:nvPr>
        </p:nvPicPr>
        <p:blipFill>
          <a:blip r:embed="rId4" cstate="email">
            <a:extLst>
              <a:ext uri="{28A0092B-C50C-407E-A947-70E740481C1C}">
                <a14:useLocalDpi xmlns:a14="http://schemas.microsoft.com/office/drawing/2010/main" val="0"/>
              </a:ext>
            </a:extLst>
          </a:blip>
          <a:srcRect/>
          <a:stretch>
            <a:fillRect/>
          </a:stretch>
        </p:blipFill>
        <p:spPr>
          <a:xfrm>
            <a:off x="3776663" y="1219200"/>
            <a:ext cx="5030787" cy="29273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5389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104775"/>
            <a:ext cx="9144000" cy="914400"/>
          </a:xfrm>
        </p:spPr>
        <p:txBody>
          <a:bodyPr/>
          <a:lstStyle/>
          <a:p>
            <a:pPr eaLnBrk="1" hangingPunct="1"/>
            <a:r>
              <a:rPr lang="en-US" altLang="en-US" dirty="0"/>
              <a:t>§1910.28</a:t>
            </a:r>
          </a:p>
        </p:txBody>
      </p:sp>
      <p:sp>
        <p:nvSpPr>
          <p:cNvPr id="16387" name="Rectangle 3"/>
          <p:cNvSpPr>
            <a:spLocks noGrp="1" noChangeArrowheads="1"/>
          </p:cNvSpPr>
          <p:nvPr>
            <p:ph type="body" idx="1"/>
          </p:nvPr>
        </p:nvSpPr>
        <p:spPr>
          <a:xfrm>
            <a:off x="457200" y="1143000"/>
            <a:ext cx="8229600" cy="4419600"/>
          </a:xfrm>
        </p:spPr>
        <p:txBody>
          <a:bodyPr/>
          <a:lstStyle/>
          <a:p>
            <a:pPr eaLnBrk="1" hangingPunct="1">
              <a:buFontTx/>
              <a:buNone/>
            </a:pPr>
            <a:r>
              <a:rPr lang="en-US" altLang="en-US" b="1" dirty="0">
                <a:solidFill>
                  <a:schemeClr val="accent6"/>
                </a:solidFill>
              </a:rPr>
              <a:t>§1910.28 – Duty to have fall protection and falling object protection</a:t>
            </a:r>
            <a:endParaRPr lang="en-US" altLang="en-US" sz="1800" b="1" dirty="0">
              <a:solidFill>
                <a:schemeClr val="accent6"/>
              </a:solidFill>
            </a:endParaRPr>
          </a:p>
          <a:p>
            <a:pPr eaLnBrk="1" hangingPunct="1"/>
            <a:r>
              <a:rPr lang="en-US" altLang="en-US" sz="2400" dirty="0">
                <a:solidFill>
                  <a:schemeClr val="accent6"/>
                </a:solidFill>
              </a:rPr>
              <a:t>Consolidates general industry fall protection requirements into one section</a:t>
            </a:r>
          </a:p>
          <a:p>
            <a:pPr eaLnBrk="1" hangingPunct="1"/>
            <a:r>
              <a:rPr lang="en-US" altLang="en-US" sz="2400" dirty="0">
                <a:solidFill>
                  <a:schemeClr val="accent6"/>
                </a:solidFill>
              </a:rPr>
              <a:t>Makes requirements and format consistent with construction standard</a:t>
            </a:r>
          </a:p>
          <a:p>
            <a:pPr eaLnBrk="1" hangingPunct="1"/>
            <a:r>
              <a:rPr lang="en-US" altLang="en-US" sz="2400" dirty="0">
                <a:solidFill>
                  <a:schemeClr val="accent6"/>
                </a:solidFill>
              </a:rPr>
              <a:t>Incorporates new technology that is consistent with national consensus standards</a:t>
            </a:r>
          </a:p>
          <a:p>
            <a:pPr eaLnBrk="1" hangingPunct="1"/>
            <a:r>
              <a:rPr lang="en-US" altLang="en-US" sz="2400" dirty="0">
                <a:solidFill>
                  <a:schemeClr val="accent6"/>
                </a:solidFill>
              </a:rPr>
              <a:t>Gives employers flexibility to use the system that works best to protect workers in their situation</a:t>
            </a:r>
          </a:p>
          <a:p>
            <a:pPr eaLnBrk="1" hangingPunct="1"/>
            <a:endParaRPr lang="en-US" altLang="en-US" sz="2400" dirty="0">
              <a:solidFill>
                <a:schemeClr val="accent6"/>
              </a:solidFill>
            </a:endParaRPr>
          </a:p>
          <a:p>
            <a:pPr eaLnBrk="1" hangingPunct="1"/>
            <a:endParaRPr lang="en-US" altLang="en-US" sz="2800" dirty="0">
              <a:solidFill>
                <a:schemeClr val="accent6"/>
              </a:solidFill>
            </a:endParaRPr>
          </a:p>
        </p:txBody>
      </p:sp>
    </p:spTree>
    <p:extLst>
      <p:ext uri="{BB962C8B-B14F-4D97-AF65-F5344CB8AC3E}">
        <p14:creationId xmlns:p14="http://schemas.microsoft.com/office/powerpoint/2010/main" val="605533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§1910.28</a:t>
            </a:r>
          </a:p>
        </p:txBody>
      </p:sp>
      <p:sp>
        <p:nvSpPr>
          <p:cNvPr id="3" name="Content Placeholder 2"/>
          <p:cNvSpPr>
            <a:spLocks noGrp="1"/>
          </p:cNvSpPr>
          <p:nvPr>
            <p:ph idx="1"/>
          </p:nvPr>
        </p:nvSpPr>
        <p:spPr>
          <a:xfrm>
            <a:off x="457200" y="914400"/>
            <a:ext cx="8534400" cy="5105400"/>
          </a:xfrm>
        </p:spPr>
        <p:txBody>
          <a:bodyPr/>
          <a:lstStyle/>
          <a:p>
            <a:pPr marL="0" indent="0">
              <a:buNone/>
            </a:pPr>
            <a:r>
              <a:rPr lang="en-US" dirty="0">
                <a:solidFill>
                  <a:schemeClr val="accent6"/>
                </a:solidFill>
              </a:rPr>
              <a:t>Walking-working surface with an unprotected side or edge that is 4 feet or more above a lower level protected from falling :</a:t>
            </a:r>
          </a:p>
          <a:p>
            <a:pPr lvl="1"/>
            <a:r>
              <a:rPr lang="en-US" dirty="0">
                <a:solidFill>
                  <a:schemeClr val="accent6"/>
                </a:solidFill>
              </a:rPr>
              <a:t>Hoisting areas</a:t>
            </a:r>
          </a:p>
          <a:p>
            <a:pPr lvl="1"/>
            <a:r>
              <a:rPr lang="en-US" dirty="0">
                <a:solidFill>
                  <a:schemeClr val="accent6"/>
                </a:solidFill>
              </a:rPr>
              <a:t>Holes (skylights)</a:t>
            </a:r>
          </a:p>
          <a:p>
            <a:pPr lvl="1"/>
            <a:r>
              <a:rPr lang="en-US" dirty="0">
                <a:solidFill>
                  <a:schemeClr val="accent6"/>
                </a:solidFill>
              </a:rPr>
              <a:t>Dockboards</a:t>
            </a:r>
          </a:p>
          <a:p>
            <a:pPr lvl="1"/>
            <a:r>
              <a:rPr lang="en-US" dirty="0">
                <a:solidFill>
                  <a:schemeClr val="accent6"/>
                </a:solidFill>
              </a:rPr>
              <a:t>Dangerous equipment (less than and greater than 4’)</a:t>
            </a:r>
          </a:p>
          <a:p>
            <a:pPr lvl="1"/>
            <a:r>
              <a:rPr lang="en-US" dirty="0">
                <a:solidFill>
                  <a:schemeClr val="accent6"/>
                </a:solidFill>
              </a:rPr>
              <a:t>Openings</a:t>
            </a:r>
          </a:p>
          <a:p>
            <a:endParaRPr lang="en-US" dirty="0">
              <a:solidFill>
                <a:schemeClr val="accent6"/>
              </a:solidFill>
            </a:endParaRPr>
          </a:p>
          <a:p>
            <a:endParaRPr lang="en-US" dirty="0">
              <a:solidFill>
                <a:schemeClr val="accent6"/>
              </a:solidFill>
            </a:endParaRPr>
          </a:p>
        </p:txBody>
      </p:sp>
    </p:spTree>
    <p:extLst>
      <p:ext uri="{BB962C8B-B14F-4D97-AF65-F5344CB8AC3E}">
        <p14:creationId xmlns:p14="http://schemas.microsoft.com/office/powerpoint/2010/main" val="1062912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§1910.28</a:t>
            </a:r>
          </a:p>
        </p:txBody>
      </p:sp>
      <p:sp>
        <p:nvSpPr>
          <p:cNvPr id="3" name="Content Placeholder 2"/>
          <p:cNvSpPr>
            <a:spLocks noGrp="1"/>
          </p:cNvSpPr>
          <p:nvPr>
            <p:ph idx="1"/>
          </p:nvPr>
        </p:nvSpPr>
        <p:spPr>
          <a:xfrm>
            <a:off x="457200" y="1066800"/>
            <a:ext cx="8229600" cy="4419600"/>
          </a:xfrm>
        </p:spPr>
        <p:txBody>
          <a:bodyPr/>
          <a:lstStyle/>
          <a:p>
            <a:pPr marL="0" indent="0">
              <a:buNone/>
            </a:pPr>
            <a:r>
              <a:rPr lang="en-US" b="1" u="sng" dirty="0">
                <a:solidFill>
                  <a:schemeClr val="accent6"/>
                </a:solidFill>
              </a:rPr>
              <a:t>General (unprotected sides and edges)</a:t>
            </a:r>
          </a:p>
          <a:p>
            <a:pPr lvl="1"/>
            <a:r>
              <a:rPr lang="en-US" dirty="0">
                <a:solidFill>
                  <a:schemeClr val="accent6"/>
                </a:solidFill>
              </a:rPr>
              <a:t>Guardrail systems</a:t>
            </a:r>
          </a:p>
          <a:p>
            <a:pPr lvl="1"/>
            <a:r>
              <a:rPr lang="en-US" dirty="0">
                <a:solidFill>
                  <a:schemeClr val="accent6"/>
                </a:solidFill>
              </a:rPr>
              <a:t>Safety net systems</a:t>
            </a:r>
          </a:p>
          <a:p>
            <a:pPr lvl="1"/>
            <a:r>
              <a:rPr lang="en-US" dirty="0">
                <a:solidFill>
                  <a:schemeClr val="accent6"/>
                </a:solidFill>
              </a:rPr>
              <a:t>Personal fall protection systems, such as personal fall arrest, travel restraint, or positioning systems</a:t>
            </a:r>
          </a:p>
          <a:p>
            <a:pPr lvl="1"/>
            <a:endParaRPr lang="en-US" dirty="0">
              <a:solidFill>
                <a:schemeClr val="accent6"/>
              </a:solidFill>
            </a:endParaRPr>
          </a:p>
        </p:txBody>
      </p:sp>
    </p:spTree>
    <p:extLst>
      <p:ext uri="{BB962C8B-B14F-4D97-AF65-F5344CB8AC3E}">
        <p14:creationId xmlns:p14="http://schemas.microsoft.com/office/powerpoint/2010/main" val="2229203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§1910.28</a:t>
            </a:r>
          </a:p>
        </p:txBody>
      </p:sp>
      <p:sp>
        <p:nvSpPr>
          <p:cNvPr id="3" name="Content Placeholder 2"/>
          <p:cNvSpPr>
            <a:spLocks noGrp="1"/>
          </p:cNvSpPr>
          <p:nvPr>
            <p:ph idx="1"/>
          </p:nvPr>
        </p:nvSpPr>
        <p:spPr>
          <a:xfrm>
            <a:off x="457200" y="990600"/>
            <a:ext cx="8229600" cy="4419600"/>
          </a:xfrm>
        </p:spPr>
        <p:txBody>
          <a:bodyPr/>
          <a:lstStyle/>
          <a:p>
            <a:pPr marL="0" indent="0">
              <a:buNone/>
            </a:pPr>
            <a:r>
              <a:rPr lang="en-US" b="1" u="sng" dirty="0">
                <a:solidFill>
                  <a:schemeClr val="accent6"/>
                </a:solidFill>
              </a:rPr>
              <a:t>Hoisting Areas</a:t>
            </a:r>
          </a:p>
          <a:p>
            <a:pPr lvl="1"/>
            <a:r>
              <a:rPr lang="en-US" dirty="0">
                <a:solidFill>
                  <a:srgbClr val="2D2D8A"/>
                </a:solidFill>
              </a:rPr>
              <a:t>Guardrail systems</a:t>
            </a:r>
          </a:p>
          <a:p>
            <a:pPr lvl="1"/>
            <a:r>
              <a:rPr lang="en-US" dirty="0">
                <a:solidFill>
                  <a:schemeClr val="accent6"/>
                </a:solidFill>
              </a:rPr>
              <a:t>A personal fall arrest system</a:t>
            </a:r>
          </a:p>
          <a:p>
            <a:pPr lvl="1"/>
            <a:r>
              <a:rPr lang="en-US" dirty="0">
                <a:solidFill>
                  <a:schemeClr val="accent6"/>
                </a:solidFill>
              </a:rPr>
              <a:t>A travel restraint system</a:t>
            </a:r>
          </a:p>
          <a:p>
            <a:pPr marL="0" indent="0">
              <a:buNone/>
            </a:pPr>
            <a:r>
              <a:rPr lang="en-US" dirty="0">
                <a:solidFill>
                  <a:schemeClr val="accent6"/>
                </a:solidFill>
              </a:rPr>
              <a:t>	</a:t>
            </a:r>
          </a:p>
        </p:txBody>
      </p:sp>
    </p:spTree>
    <p:extLst>
      <p:ext uri="{BB962C8B-B14F-4D97-AF65-F5344CB8AC3E}">
        <p14:creationId xmlns:p14="http://schemas.microsoft.com/office/powerpoint/2010/main" val="2011929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§1910.28</a:t>
            </a:r>
          </a:p>
        </p:txBody>
      </p:sp>
      <p:sp>
        <p:nvSpPr>
          <p:cNvPr id="3" name="Content Placeholder 2"/>
          <p:cNvSpPr>
            <a:spLocks noGrp="1"/>
          </p:cNvSpPr>
          <p:nvPr>
            <p:ph idx="1"/>
          </p:nvPr>
        </p:nvSpPr>
        <p:spPr>
          <a:xfrm>
            <a:off x="457200" y="1143000"/>
            <a:ext cx="8229600" cy="4419600"/>
          </a:xfrm>
        </p:spPr>
        <p:txBody>
          <a:bodyPr/>
          <a:lstStyle/>
          <a:p>
            <a:pPr marL="0" indent="0">
              <a:buNone/>
            </a:pPr>
            <a:r>
              <a:rPr lang="en-US" b="1" u="sng" dirty="0">
                <a:solidFill>
                  <a:schemeClr val="accent6"/>
                </a:solidFill>
              </a:rPr>
              <a:t>Holes</a:t>
            </a:r>
          </a:p>
          <a:p>
            <a:pPr lvl="1"/>
            <a:r>
              <a:rPr lang="en-US" dirty="0">
                <a:solidFill>
                  <a:schemeClr val="accent6"/>
                </a:solidFill>
              </a:rPr>
              <a:t>Covers</a:t>
            </a:r>
          </a:p>
          <a:p>
            <a:pPr lvl="1"/>
            <a:r>
              <a:rPr lang="en-US" dirty="0">
                <a:solidFill>
                  <a:schemeClr val="accent6"/>
                </a:solidFill>
              </a:rPr>
              <a:t>Guardrail systems</a:t>
            </a:r>
          </a:p>
          <a:p>
            <a:pPr lvl="1"/>
            <a:r>
              <a:rPr lang="en-US" dirty="0">
                <a:solidFill>
                  <a:schemeClr val="accent6"/>
                </a:solidFill>
              </a:rPr>
              <a:t>Travel restraint systems</a:t>
            </a:r>
          </a:p>
          <a:p>
            <a:pPr lvl="1"/>
            <a:r>
              <a:rPr lang="en-US" dirty="0">
                <a:solidFill>
                  <a:schemeClr val="accent6"/>
                </a:solidFill>
              </a:rPr>
              <a:t>Personal fall arrest systems</a:t>
            </a:r>
          </a:p>
        </p:txBody>
      </p:sp>
    </p:spTree>
    <p:extLst>
      <p:ext uri="{BB962C8B-B14F-4D97-AF65-F5344CB8AC3E}">
        <p14:creationId xmlns:p14="http://schemas.microsoft.com/office/powerpoint/2010/main" val="2712393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§1910.28</a:t>
            </a:r>
          </a:p>
        </p:txBody>
      </p:sp>
      <p:sp>
        <p:nvSpPr>
          <p:cNvPr id="3" name="Content Placeholder 2"/>
          <p:cNvSpPr>
            <a:spLocks noGrp="1"/>
          </p:cNvSpPr>
          <p:nvPr>
            <p:ph idx="1"/>
          </p:nvPr>
        </p:nvSpPr>
        <p:spPr>
          <a:xfrm>
            <a:off x="381000" y="1143000"/>
            <a:ext cx="8229600" cy="4724400"/>
          </a:xfrm>
        </p:spPr>
        <p:txBody>
          <a:bodyPr/>
          <a:lstStyle/>
          <a:p>
            <a:pPr marL="0" indent="0">
              <a:buNone/>
            </a:pPr>
            <a:r>
              <a:rPr lang="en-US" b="1" u="sng" dirty="0">
                <a:solidFill>
                  <a:schemeClr val="accent6"/>
                </a:solidFill>
              </a:rPr>
              <a:t>Dockboards</a:t>
            </a:r>
          </a:p>
          <a:p>
            <a:pPr lvl="1"/>
            <a:r>
              <a:rPr lang="en-US" dirty="0">
                <a:solidFill>
                  <a:schemeClr val="accent6"/>
                </a:solidFill>
              </a:rPr>
              <a:t>Guardrail system or handrails</a:t>
            </a:r>
          </a:p>
          <a:p>
            <a:pPr lvl="1"/>
            <a:r>
              <a:rPr lang="en-US" dirty="0">
                <a:solidFill>
                  <a:schemeClr val="accent6"/>
                </a:solidFill>
              </a:rPr>
              <a:t>Guardrail system or handrails are not required when:</a:t>
            </a:r>
          </a:p>
          <a:p>
            <a:pPr lvl="2"/>
            <a:r>
              <a:rPr lang="en-US" dirty="0">
                <a:solidFill>
                  <a:schemeClr val="accent6"/>
                </a:solidFill>
              </a:rPr>
              <a:t>Dockboards are used solely for materials-handling operations using motorized equipment;</a:t>
            </a:r>
          </a:p>
          <a:p>
            <a:pPr lvl="2"/>
            <a:r>
              <a:rPr lang="en-US" dirty="0">
                <a:solidFill>
                  <a:schemeClr val="accent6"/>
                </a:solidFill>
              </a:rPr>
              <a:t>Employees engaged in these operations are not exposed to fall hazards greater than 10 feet; and</a:t>
            </a:r>
          </a:p>
          <a:p>
            <a:pPr lvl="2"/>
            <a:r>
              <a:rPr lang="en-US" dirty="0">
                <a:solidFill>
                  <a:schemeClr val="accent6"/>
                </a:solidFill>
              </a:rPr>
              <a:t>Those employees have been trained in accordance with §1910.30.</a:t>
            </a:r>
          </a:p>
        </p:txBody>
      </p:sp>
    </p:spTree>
    <p:extLst>
      <p:ext uri="{BB962C8B-B14F-4D97-AF65-F5344CB8AC3E}">
        <p14:creationId xmlns:p14="http://schemas.microsoft.com/office/powerpoint/2010/main" val="3800139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§1910.28</a:t>
            </a:r>
          </a:p>
        </p:txBody>
      </p:sp>
      <p:sp>
        <p:nvSpPr>
          <p:cNvPr id="3" name="Content Placeholder 2"/>
          <p:cNvSpPr>
            <a:spLocks noGrp="1"/>
          </p:cNvSpPr>
          <p:nvPr>
            <p:ph idx="1"/>
          </p:nvPr>
        </p:nvSpPr>
        <p:spPr>
          <a:xfrm>
            <a:off x="457200" y="1219200"/>
            <a:ext cx="8229600" cy="4419600"/>
          </a:xfrm>
        </p:spPr>
        <p:txBody>
          <a:bodyPr/>
          <a:lstStyle/>
          <a:p>
            <a:pPr marL="0" indent="0">
              <a:buNone/>
            </a:pPr>
            <a:r>
              <a:rPr lang="en-US" b="1" u="sng" dirty="0">
                <a:solidFill>
                  <a:schemeClr val="accent6"/>
                </a:solidFill>
              </a:rPr>
              <a:t>Runways and similar walkways</a:t>
            </a:r>
          </a:p>
          <a:p>
            <a:pPr lvl="1"/>
            <a:r>
              <a:rPr lang="en-US" dirty="0">
                <a:solidFill>
                  <a:schemeClr val="accent6"/>
                </a:solidFill>
              </a:rPr>
              <a:t>Guardrail system</a:t>
            </a:r>
          </a:p>
        </p:txBody>
      </p:sp>
    </p:spTree>
    <p:extLst>
      <p:ext uri="{BB962C8B-B14F-4D97-AF65-F5344CB8AC3E}">
        <p14:creationId xmlns:p14="http://schemas.microsoft.com/office/powerpoint/2010/main" val="4180426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§1910.28</a:t>
            </a:r>
          </a:p>
        </p:txBody>
      </p:sp>
      <p:sp>
        <p:nvSpPr>
          <p:cNvPr id="3" name="Content Placeholder 2"/>
          <p:cNvSpPr>
            <a:spLocks noGrp="1"/>
          </p:cNvSpPr>
          <p:nvPr>
            <p:ph idx="1"/>
          </p:nvPr>
        </p:nvSpPr>
        <p:spPr>
          <a:xfrm>
            <a:off x="228600" y="838200"/>
            <a:ext cx="8686800" cy="5257800"/>
          </a:xfrm>
        </p:spPr>
        <p:txBody>
          <a:bodyPr/>
          <a:lstStyle/>
          <a:p>
            <a:pPr marL="0" indent="0">
              <a:buNone/>
            </a:pPr>
            <a:r>
              <a:rPr lang="en-US" b="1" u="sng" dirty="0">
                <a:solidFill>
                  <a:schemeClr val="accent6"/>
                </a:solidFill>
              </a:rPr>
              <a:t>Dangerous equipment </a:t>
            </a:r>
          </a:p>
          <a:p>
            <a:pPr lvl="1"/>
            <a:r>
              <a:rPr lang="en-US" dirty="0">
                <a:solidFill>
                  <a:schemeClr val="accent6"/>
                </a:solidFill>
              </a:rPr>
              <a:t>Less than 4 feet above dangerous equipment - protected by a guardrail system or a travel restraint system, unless the equipment is covered or guarded to eliminate the hazard</a:t>
            </a:r>
          </a:p>
          <a:p>
            <a:pPr lvl="1"/>
            <a:r>
              <a:rPr lang="en-US" dirty="0">
                <a:solidFill>
                  <a:schemeClr val="accent6"/>
                </a:solidFill>
              </a:rPr>
              <a:t>4 feet or more above dangerous equipment must be protected from a fall:</a:t>
            </a:r>
          </a:p>
          <a:p>
            <a:pPr lvl="2"/>
            <a:r>
              <a:rPr lang="en-US" dirty="0">
                <a:solidFill>
                  <a:schemeClr val="accent6"/>
                </a:solidFill>
              </a:rPr>
              <a:t>Guardrail systems</a:t>
            </a:r>
          </a:p>
          <a:p>
            <a:pPr lvl="2"/>
            <a:r>
              <a:rPr lang="en-US" dirty="0">
                <a:solidFill>
                  <a:schemeClr val="accent6"/>
                </a:solidFill>
              </a:rPr>
              <a:t>Safety net systems</a:t>
            </a:r>
          </a:p>
          <a:p>
            <a:pPr lvl="2"/>
            <a:r>
              <a:rPr lang="en-US" dirty="0">
                <a:solidFill>
                  <a:schemeClr val="accent6"/>
                </a:solidFill>
              </a:rPr>
              <a:t>Travel restraint systems</a:t>
            </a:r>
          </a:p>
          <a:p>
            <a:pPr lvl="2"/>
            <a:r>
              <a:rPr lang="en-US" dirty="0">
                <a:solidFill>
                  <a:schemeClr val="accent6"/>
                </a:solidFill>
              </a:rPr>
              <a:t>Personal fall arrest systems</a:t>
            </a:r>
          </a:p>
        </p:txBody>
      </p:sp>
    </p:spTree>
    <p:extLst>
      <p:ext uri="{BB962C8B-B14F-4D97-AF65-F5344CB8AC3E}">
        <p14:creationId xmlns:p14="http://schemas.microsoft.com/office/powerpoint/2010/main" val="356566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Major Changes</a:t>
            </a:r>
          </a:p>
        </p:txBody>
      </p:sp>
      <p:sp>
        <p:nvSpPr>
          <p:cNvPr id="21507" name="Content Placeholder 2"/>
          <p:cNvSpPr>
            <a:spLocks noGrp="1"/>
          </p:cNvSpPr>
          <p:nvPr>
            <p:ph idx="1"/>
          </p:nvPr>
        </p:nvSpPr>
        <p:spPr>
          <a:xfrm>
            <a:off x="228600" y="990600"/>
            <a:ext cx="8686800" cy="5105400"/>
          </a:xfrm>
        </p:spPr>
        <p:txBody>
          <a:bodyPr/>
          <a:lstStyle/>
          <a:p>
            <a:r>
              <a:rPr lang="en-US" altLang="en-US" sz="2800" dirty="0">
                <a:solidFill>
                  <a:schemeClr val="accent6"/>
                </a:solidFill>
              </a:rPr>
              <a:t>Fall Protection Flexibility</a:t>
            </a:r>
          </a:p>
          <a:p>
            <a:r>
              <a:rPr lang="en-US" altLang="en-US" sz="2800" dirty="0">
                <a:solidFill>
                  <a:schemeClr val="accent6"/>
                </a:solidFill>
              </a:rPr>
              <a:t>Updated Scaffold Requirements</a:t>
            </a:r>
          </a:p>
          <a:p>
            <a:r>
              <a:rPr lang="en-US" altLang="en-US" sz="2800" dirty="0">
                <a:solidFill>
                  <a:schemeClr val="accent6"/>
                </a:solidFill>
              </a:rPr>
              <a:t>Phase-in of ladder safety systems or personal fall arrest systems on fixed ladders</a:t>
            </a:r>
          </a:p>
          <a:p>
            <a:r>
              <a:rPr lang="en-US" altLang="en-US" sz="2800" dirty="0">
                <a:solidFill>
                  <a:schemeClr val="accent6"/>
                </a:solidFill>
              </a:rPr>
              <a:t>Phase-out of “qualified climbers” on outdoor advertising structures</a:t>
            </a:r>
          </a:p>
          <a:p>
            <a:r>
              <a:rPr lang="en-US" altLang="en-US" sz="2800" dirty="0">
                <a:solidFill>
                  <a:schemeClr val="accent6"/>
                </a:solidFill>
              </a:rPr>
              <a:t>Rope descent systems</a:t>
            </a:r>
          </a:p>
          <a:p>
            <a:r>
              <a:rPr lang="en-US" altLang="en-US" sz="2800" dirty="0">
                <a:solidFill>
                  <a:schemeClr val="accent6"/>
                </a:solidFill>
              </a:rPr>
              <a:t>Adds requirements for personal fall protection equipment (final §1910.140)</a:t>
            </a:r>
          </a:p>
          <a:p>
            <a:r>
              <a:rPr lang="en-US" altLang="en-US" sz="2800" dirty="0">
                <a:solidFill>
                  <a:schemeClr val="accent6"/>
                </a:solidFill>
              </a:rPr>
              <a:t>Adds training requirements</a:t>
            </a:r>
          </a:p>
        </p:txBody>
      </p:sp>
    </p:spTree>
    <p:extLst>
      <p:ext uri="{BB962C8B-B14F-4D97-AF65-F5344CB8AC3E}">
        <p14:creationId xmlns:p14="http://schemas.microsoft.com/office/powerpoint/2010/main" val="1441370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§1910.28</a:t>
            </a:r>
          </a:p>
        </p:txBody>
      </p:sp>
      <p:sp>
        <p:nvSpPr>
          <p:cNvPr id="3" name="Content Placeholder 2"/>
          <p:cNvSpPr>
            <a:spLocks noGrp="1"/>
          </p:cNvSpPr>
          <p:nvPr>
            <p:ph idx="1"/>
          </p:nvPr>
        </p:nvSpPr>
        <p:spPr>
          <a:xfrm>
            <a:off x="457200" y="1143000"/>
            <a:ext cx="8229600" cy="4800600"/>
          </a:xfrm>
        </p:spPr>
        <p:txBody>
          <a:bodyPr/>
          <a:lstStyle/>
          <a:p>
            <a:pPr marL="0" indent="0">
              <a:buNone/>
            </a:pPr>
            <a:r>
              <a:rPr lang="en-US" b="1" u="sng" dirty="0">
                <a:solidFill>
                  <a:schemeClr val="accent6"/>
                </a:solidFill>
              </a:rPr>
              <a:t>Openings</a:t>
            </a:r>
          </a:p>
          <a:p>
            <a:pPr lvl="1"/>
            <a:r>
              <a:rPr lang="en-US" dirty="0">
                <a:solidFill>
                  <a:schemeClr val="accent6"/>
                </a:solidFill>
              </a:rPr>
              <a:t>Where the inside bottom edge of the opening is less than 39 inches above that walking-working surface and the outside bottom edge of the opening is 4 feet or more above a lower level is protected from falling by the use of:</a:t>
            </a:r>
          </a:p>
          <a:p>
            <a:pPr lvl="2"/>
            <a:r>
              <a:rPr lang="en-US" dirty="0">
                <a:solidFill>
                  <a:schemeClr val="accent6"/>
                </a:solidFill>
              </a:rPr>
              <a:t>Guardrail systems</a:t>
            </a:r>
          </a:p>
          <a:p>
            <a:pPr lvl="2"/>
            <a:r>
              <a:rPr lang="en-US" dirty="0">
                <a:solidFill>
                  <a:schemeClr val="accent6"/>
                </a:solidFill>
              </a:rPr>
              <a:t>Safety net systems</a:t>
            </a:r>
          </a:p>
          <a:p>
            <a:pPr lvl="2"/>
            <a:r>
              <a:rPr lang="en-US" dirty="0">
                <a:solidFill>
                  <a:schemeClr val="accent6"/>
                </a:solidFill>
              </a:rPr>
              <a:t>Travel restraint systems</a:t>
            </a:r>
          </a:p>
          <a:p>
            <a:pPr lvl="2"/>
            <a:r>
              <a:rPr lang="en-US" dirty="0">
                <a:solidFill>
                  <a:schemeClr val="accent6"/>
                </a:solidFill>
              </a:rPr>
              <a:t>Personal fall arrest systems</a:t>
            </a:r>
          </a:p>
        </p:txBody>
      </p:sp>
    </p:spTree>
    <p:extLst>
      <p:ext uri="{BB962C8B-B14F-4D97-AF65-F5344CB8AC3E}">
        <p14:creationId xmlns:p14="http://schemas.microsoft.com/office/powerpoint/2010/main" val="542365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§1910.28</a:t>
            </a:r>
          </a:p>
        </p:txBody>
      </p:sp>
      <p:sp>
        <p:nvSpPr>
          <p:cNvPr id="3" name="Content Placeholder 2"/>
          <p:cNvSpPr>
            <a:spLocks noGrp="1"/>
          </p:cNvSpPr>
          <p:nvPr>
            <p:ph idx="1"/>
          </p:nvPr>
        </p:nvSpPr>
        <p:spPr>
          <a:xfrm>
            <a:off x="457200" y="838200"/>
            <a:ext cx="8458200" cy="4419600"/>
          </a:xfrm>
        </p:spPr>
        <p:txBody>
          <a:bodyPr/>
          <a:lstStyle/>
          <a:p>
            <a:pPr marL="0" indent="0">
              <a:buNone/>
            </a:pPr>
            <a:r>
              <a:rPr lang="en-US" b="1" u="sng" dirty="0">
                <a:solidFill>
                  <a:schemeClr val="accent6"/>
                </a:solidFill>
              </a:rPr>
              <a:t>Other</a:t>
            </a:r>
          </a:p>
          <a:p>
            <a:pPr lvl="1"/>
            <a:r>
              <a:rPr lang="en-US" sz="2600" dirty="0">
                <a:solidFill>
                  <a:schemeClr val="accent6"/>
                </a:solidFill>
              </a:rPr>
              <a:t>Repair pits, service pits, and assembly pits less than 10 feet in depth</a:t>
            </a:r>
          </a:p>
          <a:p>
            <a:pPr lvl="1"/>
            <a:r>
              <a:rPr lang="en-US" sz="2600" dirty="0">
                <a:solidFill>
                  <a:schemeClr val="accent6"/>
                </a:solidFill>
              </a:rPr>
              <a:t>Fixed ladders (that extend more than 24 above a lower level)</a:t>
            </a:r>
          </a:p>
          <a:p>
            <a:pPr lvl="1"/>
            <a:r>
              <a:rPr lang="en-US" sz="2600" dirty="0">
                <a:solidFill>
                  <a:schemeClr val="accent6"/>
                </a:solidFill>
              </a:rPr>
              <a:t>Outdoor advertising (billboards)</a:t>
            </a:r>
          </a:p>
          <a:p>
            <a:pPr lvl="1"/>
            <a:r>
              <a:rPr lang="en-US" sz="2600" dirty="0">
                <a:solidFill>
                  <a:schemeClr val="accent6"/>
                </a:solidFill>
              </a:rPr>
              <a:t>Stairways</a:t>
            </a:r>
          </a:p>
          <a:p>
            <a:pPr lvl="1"/>
            <a:r>
              <a:rPr lang="en-US" sz="2600" dirty="0">
                <a:solidFill>
                  <a:schemeClr val="accent6"/>
                </a:solidFill>
              </a:rPr>
              <a:t>Scaffolds and rope descent systems</a:t>
            </a:r>
          </a:p>
          <a:p>
            <a:pPr lvl="1"/>
            <a:r>
              <a:rPr lang="en-US" sz="2600" dirty="0">
                <a:solidFill>
                  <a:schemeClr val="accent6"/>
                </a:solidFill>
              </a:rPr>
              <a:t>Slaughtering Facility Platforms</a:t>
            </a:r>
          </a:p>
          <a:p>
            <a:pPr lvl="1"/>
            <a:r>
              <a:rPr lang="en-US" sz="2600" dirty="0">
                <a:solidFill>
                  <a:schemeClr val="accent6"/>
                </a:solidFill>
              </a:rPr>
              <a:t>Walking-working surfaces not otherwise addressed</a:t>
            </a:r>
          </a:p>
          <a:p>
            <a:pPr lvl="1"/>
            <a:r>
              <a:rPr lang="en-US" sz="2600" dirty="0">
                <a:solidFill>
                  <a:schemeClr val="accent6"/>
                </a:solidFill>
              </a:rPr>
              <a:t>Protection from Falling objects</a:t>
            </a:r>
          </a:p>
        </p:txBody>
      </p:sp>
    </p:spTree>
    <p:extLst>
      <p:ext uri="{BB962C8B-B14F-4D97-AF65-F5344CB8AC3E}">
        <p14:creationId xmlns:p14="http://schemas.microsoft.com/office/powerpoint/2010/main" val="3274450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04775"/>
            <a:ext cx="9144000" cy="914400"/>
          </a:xfrm>
        </p:spPr>
        <p:txBody>
          <a:bodyPr/>
          <a:lstStyle/>
          <a:p>
            <a:pPr eaLnBrk="1" hangingPunct="1"/>
            <a:r>
              <a:rPr lang="en-US" altLang="en-US" dirty="0"/>
              <a:t>§1910.29</a:t>
            </a:r>
          </a:p>
        </p:txBody>
      </p:sp>
      <p:sp>
        <p:nvSpPr>
          <p:cNvPr id="17411" name="Rectangle 3"/>
          <p:cNvSpPr>
            <a:spLocks noGrp="1" noChangeArrowheads="1"/>
          </p:cNvSpPr>
          <p:nvPr>
            <p:ph type="body" sz="half" idx="1"/>
          </p:nvPr>
        </p:nvSpPr>
        <p:spPr>
          <a:xfrm>
            <a:off x="571500" y="3200400"/>
            <a:ext cx="3390900" cy="3124200"/>
          </a:xfrm>
        </p:spPr>
        <p:txBody>
          <a:bodyPr/>
          <a:lstStyle/>
          <a:p>
            <a:pPr eaLnBrk="1" hangingPunct="1"/>
            <a:r>
              <a:rPr lang="en-US" altLang="en-US" dirty="0">
                <a:solidFill>
                  <a:schemeClr val="accent6"/>
                </a:solidFill>
              </a:rPr>
              <a:t>Guardrails</a:t>
            </a:r>
          </a:p>
          <a:p>
            <a:pPr eaLnBrk="1" hangingPunct="1"/>
            <a:r>
              <a:rPr lang="en-US" altLang="en-US" dirty="0">
                <a:solidFill>
                  <a:schemeClr val="accent6"/>
                </a:solidFill>
              </a:rPr>
              <a:t>Stair rails</a:t>
            </a:r>
          </a:p>
          <a:p>
            <a:pPr eaLnBrk="1" hangingPunct="1"/>
            <a:r>
              <a:rPr lang="en-US" altLang="en-US" dirty="0">
                <a:solidFill>
                  <a:schemeClr val="accent6"/>
                </a:solidFill>
              </a:rPr>
              <a:t>Designated areas</a:t>
            </a:r>
          </a:p>
          <a:p>
            <a:pPr eaLnBrk="1" hangingPunct="1"/>
            <a:r>
              <a:rPr lang="en-US" altLang="en-US" dirty="0">
                <a:solidFill>
                  <a:schemeClr val="accent6"/>
                </a:solidFill>
              </a:rPr>
              <a:t>Safety nets</a:t>
            </a:r>
          </a:p>
        </p:txBody>
      </p:sp>
      <p:sp>
        <p:nvSpPr>
          <p:cNvPr id="17412" name="Rectangle 4"/>
          <p:cNvSpPr>
            <a:spLocks noGrp="1" noChangeArrowheads="1"/>
          </p:cNvSpPr>
          <p:nvPr>
            <p:ph type="body" sz="half" idx="2"/>
          </p:nvPr>
        </p:nvSpPr>
        <p:spPr>
          <a:xfrm>
            <a:off x="4419599" y="3200400"/>
            <a:ext cx="4276725" cy="3124200"/>
          </a:xfrm>
        </p:spPr>
        <p:txBody>
          <a:bodyPr/>
          <a:lstStyle/>
          <a:p>
            <a:pPr eaLnBrk="1" hangingPunct="1"/>
            <a:r>
              <a:rPr lang="en-US" altLang="en-US" dirty="0">
                <a:solidFill>
                  <a:schemeClr val="accent6"/>
                </a:solidFill>
              </a:rPr>
              <a:t>Covers</a:t>
            </a:r>
          </a:p>
          <a:p>
            <a:pPr eaLnBrk="1" hangingPunct="1"/>
            <a:r>
              <a:rPr lang="en-US" altLang="en-US" dirty="0">
                <a:solidFill>
                  <a:schemeClr val="accent6"/>
                </a:solidFill>
              </a:rPr>
              <a:t>Cages and wells</a:t>
            </a:r>
          </a:p>
          <a:p>
            <a:pPr eaLnBrk="1" hangingPunct="1"/>
            <a:r>
              <a:rPr lang="en-US" altLang="en-US" dirty="0">
                <a:solidFill>
                  <a:schemeClr val="accent6"/>
                </a:solidFill>
              </a:rPr>
              <a:t>Ladder safety systems</a:t>
            </a:r>
          </a:p>
          <a:p>
            <a:pPr eaLnBrk="1" hangingPunct="1"/>
            <a:r>
              <a:rPr lang="en-US" altLang="en-US" dirty="0">
                <a:solidFill>
                  <a:schemeClr val="accent6"/>
                </a:solidFill>
              </a:rPr>
              <a:t>Toeboards</a:t>
            </a:r>
          </a:p>
          <a:p>
            <a:pPr eaLnBrk="1" hangingPunct="1"/>
            <a:endParaRPr lang="en-US" altLang="en-US" dirty="0">
              <a:solidFill>
                <a:schemeClr val="accent6"/>
              </a:solidFill>
            </a:endParaRPr>
          </a:p>
          <a:p>
            <a:pPr lvl="1" eaLnBrk="1" hangingPunct="1"/>
            <a:endParaRPr lang="en-US" altLang="en-US" sz="2800" dirty="0">
              <a:solidFill>
                <a:schemeClr val="accent6"/>
              </a:solidFill>
            </a:endParaRPr>
          </a:p>
          <a:p>
            <a:pPr lvl="1" eaLnBrk="1" hangingPunct="1"/>
            <a:endParaRPr lang="en-US" altLang="en-US" sz="2800" dirty="0">
              <a:solidFill>
                <a:schemeClr val="accent6"/>
              </a:solidFill>
            </a:endParaRPr>
          </a:p>
          <a:p>
            <a:pPr eaLnBrk="1" hangingPunct="1"/>
            <a:endParaRPr lang="en-US" altLang="en-US" dirty="0">
              <a:solidFill>
                <a:schemeClr val="accent6"/>
              </a:solidFill>
            </a:endParaRPr>
          </a:p>
          <a:p>
            <a:pPr eaLnBrk="1" hangingPunct="1"/>
            <a:endParaRPr lang="en-US" altLang="en-US" dirty="0">
              <a:solidFill>
                <a:schemeClr val="accent6"/>
              </a:solidFill>
            </a:endParaRPr>
          </a:p>
          <a:p>
            <a:pPr eaLnBrk="1" hangingPunct="1">
              <a:buFontTx/>
              <a:buNone/>
            </a:pPr>
            <a:endParaRPr lang="en-US" altLang="en-US" dirty="0">
              <a:solidFill>
                <a:schemeClr val="accent6"/>
              </a:solidFill>
            </a:endParaRPr>
          </a:p>
        </p:txBody>
      </p:sp>
      <p:sp>
        <p:nvSpPr>
          <p:cNvPr id="17413" name="Text Box 5"/>
          <p:cNvSpPr txBox="1">
            <a:spLocks noChangeArrowheads="1"/>
          </p:cNvSpPr>
          <p:nvPr/>
        </p:nvSpPr>
        <p:spPr bwMode="auto">
          <a:xfrm>
            <a:off x="161925" y="1228725"/>
            <a:ext cx="85344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90000"/>
              </a:lnSpc>
              <a:buFontTx/>
              <a:buNone/>
            </a:pPr>
            <a:r>
              <a:rPr lang="en-US" altLang="en-US" b="1" dirty="0">
                <a:solidFill>
                  <a:schemeClr val="accent6"/>
                </a:solidFill>
              </a:rPr>
              <a:t>§1910.29 – Fall protection systems criteria</a:t>
            </a:r>
          </a:p>
        </p:txBody>
      </p:sp>
      <p:sp>
        <p:nvSpPr>
          <p:cNvPr id="17414" name="Text Box 6"/>
          <p:cNvSpPr txBox="1">
            <a:spLocks noChangeArrowheads="1"/>
          </p:cNvSpPr>
          <p:nvPr/>
        </p:nvSpPr>
        <p:spPr bwMode="auto">
          <a:xfrm>
            <a:off x="381000" y="1676400"/>
            <a:ext cx="8458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3000" dirty="0">
                <a:solidFill>
                  <a:schemeClr val="accent6"/>
                </a:solidFill>
              </a:rPr>
              <a:t>Specifies design and installation requirements of each fall protection system available to employers including:</a:t>
            </a:r>
          </a:p>
          <a:p>
            <a:pPr eaLnBrk="1" hangingPunct="1">
              <a:spcBef>
                <a:spcPct val="0"/>
              </a:spcBef>
              <a:buFontTx/>
              <a:buNone/>
            </a:pPr>
            <a:endParaRPr lang="en-US" altLang="en-US" sz="3000" dirty="0">
              <a:solidFill>
                <a:schemeClr val="accent6"/>
              </a:solidFill>
            </a:endParaRPr>
          </a:p>
        </p:txBody>
      </p:sp>
    </p:spTree>
    <p:extLst>
      <p:ext uri="{BB962C8B-B14F-4D97-AF65-F5344CB8AC3E}">
        <p14:creationId xmlns:p14="http://schemas.microsoft.com/office/powerpoint/2010/main" val="917573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104775"/>
            <a:ext cx="9144000" cy="914400"/>
          </a:xfrm>
        </p:spPr>
        <p:txBody>
          <a:bodyPr/>
          <a:lstStyle/>
          <a:p>
            <a:pPr eaLnBrk="1" hangingPunct="1"/>
            <a:r>
              <a:rPr lang="en-US" altLang="en-US" dirty="0"/>
              <a:t>§1910.30</a:t>
            </a:r>
          </a:p>
        </p:txBody>
      </p:sp>
      <p:sp>
        <p:nvSpPr>
          <p:cNvPr id="19459" name="Rectangle 3"/>
          <p:cNvSpPr>
            <a:spLocks noGrp="1" noChangeArrowheads="1"/>
          </p:cNvSpPr>
          <p:nvPr>
            <p:ph type="body" idx="1"/>
          </p:nvPr>
        </p:nvSpPr>
        <p:spPr>
          <a:xfrm>
            <a:off x="457200" y="1219200"/>
            <a:ext cx="8229600" cy="4419600"/>
          </a:xfrm>
        </p:spPr>
        <p:txBody>
          <a:bodyPr/>
          <a:lstStyle/>
          <a:p>
            <a:pPr marL="0" indent="0" eaLnBrk="1" hangingPunct="1">
              <a:buFontTx/>
              <a:buNone/>
              <a:defRPr/>
            </a:pPr>
            <a:r>
              <a:rPr lang="en-US" altLang="en-US" b="1" dirty="0">
                <a:solidFill>
                  <a:schemeClr val="accent6"/>
                </a:solidFill>
              </a:rPr>
              <a:t>§1910.30 – Training</a:t>
            </a:r>
            <a:endParaRPr lang="en-US" altLang="en-US" sz="1400" b="1" dirty="0">
              <a:solidFill>
                <a:schemeClr val="accent6"/>
              </a:solidFill>
            </a:endParaRPr>
          </a:p>
          <a:p>
            <a:pPr eaLnBrk="1" hangingPunct="1">
              <a:defRPr/>
            </a:pPr>
            <a:r>
              <a:rPr lang="en-US" altLang="en-US" dirty="0">
                <a:solidFill>
                  <a:schemeClr val="accent6"/>
                </a:solidFill>
              </a:rPr>
              <a:t>Adds training and retraining requirements addressing fall hazards and equipment hazards</a:t>
            </a:r>
          </a:p>
          <a:p>
            <a:pPr eaLnBrk="1" hangingPunct="1">
              <a:defRPr/>
            </a:pPr>
            <a:r>
              <a:rPr lang="en-US" altLang="en-US" dirty="0">
                <a:solidFill>
                  <a:schemeClr val="accent6"/>
                </a:solidFill>
              </a:rPr>
              <a:t>Requires employers make training understandable to workers</a:t>
            </a:r>
          </a:p>
        </p:txBody>
      </p:sp>
    </p:spTree>
    <p:extLst>
      <p:ext uri="{BB962C8B-B14F-4D97-AF65-F5344CB8AC3E}">
        <p14:creationId xmlns:p14="http://schemas.microsoft.com/office/powerpoint/2010/main" val="508963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§1910.30</a:t>
            </a:r>
          </a:p>
        </p:txBody>
      </p:sp>
      <p:sp>
        <p:nvSpPr>
          <p:cNvPr id="3" name="Content Placeholder 2"/>
          <p:cNvSpPr>
            <a:spLocks noGrp="1"/>
          </p:cNvSpPr>
          <p:nvPr>
            <p:ph idx="1"/>
          </p:nvPr>
        </p:nvSpPr>
        <p:spPr>
          <a:xfrm>
            <a:off x="457200" y="1143000"/>
            <a:ext cx="8229600" cy="4419600"/>
          </a:xfrm>
        </p:spPr>
        <p:txBody>
          <a:bodyPr/>
          <a:lstStyle/>
          <a:p>
            <a:r>
              <a:rPr lang="en-US" dirty="0">
                <a:solidFill>
                  <a:schemeClr val="accent6"/>
                </a:solidFill>
              </a:rPr>
              <a:t>Before any employee is exposed to a fall hazard, the employer must provide training for each employee who uses personal fall protection systems or who is required to be trained as specified elsewhere in this subpart. Employers must ensure employees are trained in the requirements of this paragraph on or before May 17, 2017</a:t>
            </a:r>
          </a:p>
        </p:txBody>
      </p:sp>
    </p:spTree>
    <p:extLst>
      <p:ext uri="{BB962C8B-B14F-4D97-AF65-F5344CB8AC3E}">
        <p14:creationId xmlns:p14="http://schemas.microsoft.com/office/powerpoint/2010/main" val="29093527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914400"/>
            <a:ext cx="8610600" cy="4419600"/>
          </a:xfrm>
        </p:spPr>
        <p:txBody>
          <a:bodyPr/>
          <a:lstStyle/>
          <a:p>
            <a:pPr marL="0" indent="0">
              <a:buNone/>
            </a:pPr>
            <a:r>
              <a:rPr lang="en-US" dirty="0">
                <a:solidFill>
                  <a:schemeClr val="accent6"/>
                </a:solidFill>
              </a:rPr>
              <a:t>Must train each employee in at least the following topics:</a:t>
            </a:r>
          </a:p>
          <a:p>
            <a:pPr lvl="1"/>
            <a:r>
              <a:rPr lang="en-US" sz="2400" dirty="0">
                <a:solidFill>
                  <a:schemeClr val="accent6"/>
                </a:solidFill>
              </a:rPr>
              <a:t>Nature of the fall hazards and how to recognize them;</a:t>
            </a:r>
          </a:p>
          <a:p>
            <a:pPr lvl="1"/>
            <a:r>
              <a:rPr lang="en-US" sz="2400" dirty="0">
                <a:solidFill>
                  <a:schemeClr val="accent6"/>
                </a:solidFill>
              </a:rPr>
              <a:t>Procedures to be followed to minimize those hazards;</a:t>
            </a:r>
          </a:p>
          <a:p>
            <a:pPr lvl="1"/>
            <a:r>
              <a:rPr lang="en-US" sz="2400" dirty="0">
                <a:solidFill>
                  <a:schemeClr val="accent6"/>
                </a:solidFill>
              </a:rPr>
              <a:t>Correct procedures for installing, inspecting, operating, maintaining, and disassembling the personal fall protection systems that the employee uses; and</a:t>
            </a:r>
          </a:p>
          <a:p>
            <a:pPr lvl="1"/>
            <a:r>
              <a:rPr lang="en-US" sz="2400" dirty="0">
                <a:solidFill>
                  <a:schemeClr val="accent6"/>
                </a:solidFill>
              </a:rPr>
              <a:t>Correct use of personal fall protection systems and equipment, including, but not limited to, proper hook-up, anchoring, and tie-off techniques, and methods of equipment inspection and storage, as specified by the manufacturer.</a:t>
            </a:r>
          </a:p>
          <a:p>
            <a:endParaRPr lang="en-US" dirty="0">
              <a:solidFill>
                <a:schemeClr val="accent6"/>
              </a:solidFill>
            </a:endParaRPr>
          </a:p>
        </p:txBody>
      </p:sp>
    </p:spTree>
    <p:extLst>
      <p:ext uri="{BB962C8B-B14F-4D97-AF65-F5344CB8AC3E}">
        <p14:creationId xmlns:p14="http://schemas.microsoft.com/office/powerpoint/2010/main" val="3708383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§1910.30</a:t>
            </a:r>
          </a:p>
        </p:txBody>
      </p:sp>
      <p:sp>
        <p:nvSpPr>
          <p:cNvPr id="3" name="Content Placeholder 2"/>
          <p:cNvSpPr>
            <a:spLocks noGrp="1"/>
          </p:cNvSpPr>
          <p:nvPr>
            <p:ph idx="1"/>
          </p:nvPr>
        </p:nvSpPr>
        <p:spPr>
          <a:xfrm>
            <a:off x="152400" y="762000"/>
            <a:ext cx="8839200" cy="4419600"/>
          </a:xfrm>
        </p:spPr>
        <p:txBody>
          <a:bodyPr/>
          <a:lstStyle/>
          <a:p>
            <a:pPr marL="0" indent="0">
              <a:buNone/>
            </a:pPr>
            <a:r>
              <a:rPr lang="en-US" b="1" u="sng" dirty="0">
                <a:solidFill>
                  <a:schemeClr val="accent6"/>
                </a:solidFill>
              </a:rPr>
              <a:t>Equipment hazards</a:t>
            </a:r>
          </a:p>
          <a:p>
            <a:pPr lvl="1"/>
            <a:r>
              <a:rPr lang="en-US" dirty="0">
                <a:solidFill>
                  <a:schemeClr val="accent6"/>
                </a:solidFill>
              </a:rPr>
              <a:t>Proper care, inspection, storage, and use of equipment covered by this subpart before an employee uses the equipment.</a:t>
            </a:r>
          </a:p>
          <a:p>
            <a:pPr lvl="1"/>
            <a:r>
              <a:rPr lang="en-US" dirty="0">
                <a:solidFill>
                  <a:schemeClr val="accent6"/>
                </a:solidFill>
              </a:rPr>
              <a:t>Must train each employee who uses a dockboard to properly place and secure it to prevent unintentional movement.</a:t>
            </a:r>
          </a:p>
          <a:p>
            <a:pPr lvl="1"/>
            <a:r>
              <a:rPr lang="en-US" dirty="0">
                <a:solidFill>
                  <a:schemeClr val="accent6"/>
                </a:solidFill>
              </a:rPr>
              <a:t>Must train each employee who uses a rope descent system </a:t>
            </a:r>
          </a:p>
          <a:p>
            <a:pPr lvl="1"/>
            <a:r>
              <a:rPr lang="en-US" dirty="0">
                <a:solidFill>
                  <a:schemeClr val="accent6"/>
                </a:solidFill>
              </a:rPr>
              <a:t>Must train each employee who uses a designated area in the proper set-up and use of the area.</a:t>
            </a:r>
          </a:p>
        </p:txBody>
      </p:sp>
    </p:spTree>
    <p:extLst>
      <p:ext uri="{BB962C8B-B14F-4D97-AF65-F5344CB8AC3E}">
        <p14:creationId xmlns:p14="http://schemas.microsoft.com/office/powerpoint/2010/main" val="1368078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§1910.30</a:t>
            </a:r>
          </a:p>
        </p:txBody>
      </p:sp>
      <p:sp>
        <p:nvSpPr>
          <p:cNvPr id="3" name="Content Placeholder 2"/>
          <p:cNvSpPr>
            <a:spLocks noGrp="1"/>
          </p:cNvSpPr>
          <p:nvPr>
            <p:ph idx="1"/>
          </p:nvPr>
        </p:nvSpPr>
        <p:spPr>
          <a:xfrm>
            <a:off x="457200" y="783771"/>
            <a:ext cx="8534400" cy="4419600"/>
          </a:xfrm>
        </p:spPr>
        <p:txBody>
          <a:bodyPr/>
          <a:lstStyle/>
          <a:p>
            <a:pPr marL="0" indent="0">
              <a:buNone/>
            </a:pPr>
            <a:r>
              <a:rPr lang="en-US" b="1" u="sng" dirty="0">
                <a:solidFill>
                  <a:schemeClr val="accent6"/>
                </a:solidFill>
              </a:rPr>
              <a:t>Retraining</a:t>
            </a:r>
          </a:p>
          <a:p>
            <a:r>
              <a:rPr lang="en-US" dirty="0">
                <a:solidFill>
                  <a:schemeClr val="accent6"/>
                </a:solidFill>
              </a:rPr>
              <a:t>Situations requiring retraining include, but are not limited to, the following:</a:t>
            </a:r>
          </a:p>
          <a:p>
            <a:pPr lvl="1"/>
            <a:r>
              <a:rPr lang="en-US" sz="2400" dirty="0">
                <a:solidFill>
                  <a:schemeClr val="accent6"/>
                </a:solidFill>
              </a:rPr>
              <a:t>Changes in the workplace render previous training obsolete or inadequate;</a:t>
            </a:r>
          </a:p>
          <a:p>
            <a:pPr lvl="1"/>
            <a:r>
              <a:rPr lang="en-US" sz="2400" dirty="0">
                <a:solidFill>
                  <a:schemeClr val="accent6"/>
                </a:solidFill>
              </a:rPr>
              <a:t>Changes in the types of fall protection systems or equipment to be used render previous training obsolete or inadequate; or</a:t>
            </a:r>
          </a:p>
          <a:p>
            <a:pPr lvl="1"/>
            <a:r>
              <a:rPr lang="en-US" sz="2400" dirty="0">
                <a:solidFill>
                  <a:schemeClr val="accent6"/>
                </a:solidFill>
              </a:rPr>
              <a:t>When inadequacies in an affected employee's knowledge or use of fall protection systems or equipment indicate that the employee no longer has the requisite understanding or skill necessary to use equipment or perform the job safely.</a:t>
            </a:r>
          </a:p>
          <a:p>
            <a:pPr marL="0" indent="0">
              <a:buNone/>
            </a:pPr>
            <a:endParaRPr lang="en-US" sz="2600" dirty="0">
              <a:solidFill>
                <a:schemeClr val="accent6"/>
              </a:solidFill>
            </a:endParaRPr>
          </a:p>
        </p:txBody>
      </p:sp>
    </p:spTree>
    <p:extLst>
      <p:ext uri="{BB962C8B-B14F-4D97-AF65-F5344CB8AC3E}">
        <p14:creationId xmlns:p14="http://schemas.microsoft.com/office/powerpoint/2010/main" val="1828103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104775"/>
            <a:ext cx="9144000" cy="914400"/>
          </a:xfrm>
        </p:spPr>
        <p:txBody>
          <a:bodyPr/>
          <a:lstStyle/>
          <a:p>
            <a:pPr eaLnBrk="1" hangingPunct="1"/>
            <a:r>
              <a:rPr lang="en-US" altLang="en-US" dirty="0"/>
              <a:t>§1910.140</a:t>
            </a:r>
          </a:p>
        </p:txBody>
      </p:sp>
      <p:sp>
        <p:nvSpPr>
          <p:cNvPr id="34819" name="Rectangle 3"/>
          <p:cNvSpPr>
            <a:spLocks noGrp="1" noChangeArrowheads="1"/>
          </p:cNvSpPr>
          <p:nvPr>
            <p:ph type="body" idx="1"/>
          </p:nvPr>
        </p:nvSpPr>
        <p:spPr>
          <a:xfrm>
            <a:off x="457200" y="914400"/>
            <a:ext cx="8229600" cy="4419600"/>
          </a:xfrm>
        </p:spPr>
        <p:txBody>
          <a:bodyPr/>
          <a:lstStyle/>
          <a:p>
            <a:pPr eaLnBrk="1" hangingPunct="1">
              <a:buFontTx/>
              <a:buNone/>
              <a:defRPr/>
            </a:pPr>
            <a:endParaRPr lang="en-US" altLang="en-US" sz="1200" dirty="0">
              <a:solidFill>
                <a:schemeClr val="accent6"/>
              </a:solidFill>
            </a:endParaRPr>
          </a:p>
          <a:p>
            <a:pPr marL="0" indent="0" eaLnBrk="1" hangingPunct="1">
              <a:spcBef>
                <a:spcPts val="0"/>
              </a:spcBef>
              <a:buFontTx/>
              <a:buNone/>
              <a:defRPr/>
            </a:pPr>
            <a:r>
              <a:rPr lang="en-US" altLang="en-US" sz="2800" b="1" dirty="0">
                <a:solidFill>
                  <a:schemeClr val="accent6"/>
                </a:solidFill>
              </a:rPr>
              <a:t>§1910.140 – Personal Protective Equipment (Personal Fall Protection Systems)</a:t>
            </a:r>
          </a:p>
          <a:p>
            <a:pPr eaLnBrk="1" hangingPunct="1">
              <a:defRPr/>
            </a:pPr>
            <a:r>
              <a:rPr lang="en-US" altLang="en-US" sz="2800" dirty="0">
                <a:solidFill>
                  <a:schemeClr val="accent6"/>
                </a:solidFill>
              </a:rPr>
              <a:t>Adds definitions for personal fall protection systems</a:t>
            </a:r>
          </a:p>
          <a:p>
            <a:pPr eaLnBrk="1" hangingPunct="1">
              <a:defRPr/>
            </a:pPr>
            <a:r>
              <a:rPr lang="en-US" altLang="en-US" sz="2800" dirty="0">
                <a:solidFill>
                  <a:schemeClr val="accent6"/>
                </a:solidFill>
              </a:rPr>
              <a:t>Adds new section on system and use criteria for: </a:t>
            </a:r>
            <a:endParaRPr lang="en-US" altLang="en-US" sz="2400" dirty="0">
              <a:solidFill>
                <a:schemeClr val="accent6"/>
              </a:solidFill>
            </a:endParaRPr>
          </a:p>
          <a:p>
            <a:pPr lvl="1" eaLnBrk="1" hangingPunct="1">
              <a:buFont typeface="Arial" panose="020B0604020202020204" pitchFamily="34" charset="0"/>
              <a:buChar char="•"/>
              <a:defRPr/>
            </a:pPr>
            <a:r>
              <a:rPr lang="en-US" altLang="en-US" sz="2400" dirty="0">
                <a:solidFill>
                  <a:schemeClr val="accent6"/>
                </a:solidFill>
              </a:rPr>
              <a:t>Personal fall protection equipment (e.g., lanyards, ropes, D-rings, harnesses) </a:t>
            </a:r>
          </a:p>
          <a:p>
            <a:pPr lvl="1" eaLnBrk="1" hangingPunct="1">
              <a:buFont typeface="Arial" panose="020B0604020202020204" pitchFamily="34" charset="0"/>
              <a:buChar char="•"/>
              <a:defRPr/>
            </a:pPr>
            <a:r>
              <a:rPr lang="en-US" altLang="en-US" sz="2400" dirty="0">
                <a:solidFill>
                  <a:schemeClr val="accent6"/>
                </a:solidFill>
              </a:rPr>
              <a:t>Personal fall arrest systems</a:t>
            </a:r>
          </a:p>
          <a:p>
            <a:pPr lvl="1" eaLnBrk="1" hangingPunct="1">
              <a:buFont typeface="Arial" panose="020B0604020202020204" pitchFamily="34" charset="0"/>
              <a:buChar char="•"/>
              <a:defRPr/>
            </a:pPr>
            <a:r>
              <a:rPr lang="en-US" altLang="en-US" sz="2400" dirty="0">
                <a:solidFill>
                  <a:schemeClr val="accent6"/>
                </a:solidFill>
              </a:rPr>
              <a:t>Travel restraint systems</a:t>
            </a:r>
          </a:p>
          <a:p>
            <a:pPr lvl="1" eaLnBrk="1" hangingPunct="1">
              <a:buFont typeface="Arial" panose="020B0604020202020204" pitchFamily="34" charset="0"/>
              <a:buChar char="•"/>
              <a:defRPr/>
            </a:pPr>
            <a:r>
              <a:rPr lang="en-US" altLang="en-US" sz="2400" dirty="0">
                <a:solidFill>
                  <a:schemeClr val="accent6"/>
                </a:solidFill>
              </a:rPr>
              <a:t>Work positioning systems</a:t>
            </a:r>
          </a:p>
          <a:p>
            <a:pPr marL="457200" lvl="1" indent="0" eaLnBrk="1" hangingPunct="1">
              <a:buFontTx/>
              <a:buNone/>
              <a:defRPr/>
            </a:pPr>
            <a:endParaRPr lang="en-US" altLang="en-US" sz="2400" dirty="0">
              <a:solidFill>
                <a:schemeClr val="accent6"/>
              </a:solidFill>
            </a:endParaRPr>
          </a:p>
        </p:txBody>
      </p:sp>
    </p:spTree>
    <p:extLst>
      <p:ext uri="{BB962C8B-B14F-4D97-AF65-F5344CB8AC3E}">
        <p14:creationId xmlns:p14="http://schemas.microsoft.com/office/powerpoint/2010/main" val="1660053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a:t>Personal Fall Protection</a:t>
            </a:r>
          </a:p>
        </p:txBody>
      </p:sp>
      <p:pic>
        <p:nvPicPr>
          <p:cNvPr id="20483" name="Picture 4" descr="c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463" y="2133600"/>
            <a:ext cx="1724025"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5"/>
          <p:cNvPicPr>
            <a:picLocks noGrp="1" noChangeAspect="1" noChangeArrowheads="1"/>
          </p:cNvPicPr>
          <p:nvPr>
            <p:ph type="body" idx="1"/>
          </p:nvPr>
        </p:nvPicPr>
        <p:blipFill>
          <a:blip r:embed="rId4">
            <a:extLst>
              <a:ext uri="{28A0092B-C50C-407E-A947-70E740481C1C}">
                <a14:useLocalDpi xmlns:a14="http://schemas.microsoft.com/office/drawing/2010/main" val="0"/>
              </a:ext>
            </a:extLst>
          </a:blip>
          <a:srcRect/>
          <a:stretch>
            <a:fillRect/>
          </a:stretch>
        </p:blipFill>
        <p:spPr>
          <a:xfrm>
            <a:off x="3200400" y="1600200"/>
            <a:ext cx="2436813" cy="4419600"/>
          </a:xfrm>
          <a:noFill/>
        </p:spPr>
      </p:pic>
      <p:sp>
        <p:nvSpPr>
          <p:cNvPr id="20485" name="Text Box 6"/>
          <p:cNvSpPr txBox="1">
            <a:spLocks noChangeArrowheads="1"/>
          </p:cNvSpPr>
          <p:nvPr/>
        </p:nvSpPr>
        <p:spPr bwMode="auto">
          <a:xfrm>
            <a:off x="685800" y="4514850"/>
            <a:ext cx="191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a:solidFill>
                  <a:schemeClr val="accent6"/>
                </a:solidFill>
              </a:rPr>
              <a:t>Travel Restraint</a:t>
            </a:r>
          </a:p>
        </p:txBody>
      </p:sp>
      <p:sp>
        <p:nvSpPr>
          <p:cNvPr id="20486" name="Text Box 7"/>
          <p:cNvSpPr txBox="1">
            <a:spLocks noChangeArrowheads="1"/>
          </p:cNvSpPr>
          <p:nvPr/>
        </p:nvSpPr>
        <p:spPr bwMode="auto">
          <a:xfrm>
            <a:off x="3247231" y="6019800"/>
            <a:ext cx="234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a:solidFill>
                  <a:schemeClr val="accent6"/>
                </a:solidFill>
              </a:rPr>
              <a:t>Personal Fall Arrest</a:t>
            </a:r>
          </a:p>
        </p:txBody>
      </p:sp>
      <p:pic>
        <p:nvPicPr>
          <p:cNvPr id="20487" name="Picture 9" descr="Positioning Assembly Applic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1575" y="16002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8" name="Text Box 10"/>
          <p:cNvSpPr txBox="1">
            <a:spLocks noChangeArrowheads="1"/>
          </p:cNvSpPr>
          <p:nvPr/>
        </p:nvSpPr>
        <p:spPr bwMode="auto">
          <a:xfrm>
            <a:off x="6362700" y="3886200"/>
            <a:ext cx="2063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a:solidFill>
                  <a:schemeClr val="accent6"/>
                </a:solidFill>
              </a:rPr>
              <a:t>Work Positioning</a:t>
            </a:r>
          </a:p>
        </p:txBody>
      </p:sp>
    </p:spTree>
    <p:extLst>
      <p:ext uri="{BB962C8B-B14F-4D97-AF65-F5344CB8AC3E}">
        <p14:creationId xmlns:p14="http://schemas.microsoft.com/office/powerpoint/2010/main" val="209916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t>Organization of Subpart D</a:t>
            </a:r>
          </a:p>
        </p:txBody>
      </p:sp>
      <p:sp>
        <p:nvSpPr>
          <p:cNvPr id="3075" name="Content Placeholder 2"/>
          <p:cNvSpPr>
            <a:spLocks noGrp="1"/>
          </p:cNvSpPr>
          <p:nvPr>
            <p:ph sz="half" idx="1"/>
          </p:nvPr>
        </p:nvSpPr>
        <p:spPr>
          <a:xfrm>
            <a:off x="76200" y="1066800"/>
            <a:ext cx="4495800" cy="4419600"/>
          </a:xfrm>
        </p:spPr>
        <p:txBody>
          <a:bodyPr/>
          <a:lstStyle/>
          <a:p>
            <a:pPr marL="0" indent="0">
              <a:buFontTx/>
              <a:buNone/>
              <a:defRPr/>
            </a:pPr>
            <a:r>
              <a:rPr lang="en-US" altLang="en-US" sz="2400" dirty="0">
                <a:solidFill>
                  <a:schemeClr val="accent6"/>
                </a:solidFill>
              </a:rPr>
              <a:t>§1910.21 – Scope, Application 	and Definitions</a:t>
            </a:r>
          </a:p>
          <a:p>
            <a:pPr marL="0" indent="0">
              <a:buFontTx/>
              <a:buNone/>
              <a:defRPr/>
            </a:pPr>
            <a:r>
              <a:rPr lang="en-US" altLang="en-US" sz="2400" dirty="0">
                <a:solidFill>
                  <a:schemeClr val="accent6"/>
                </a:solidFill>
              </a:rPr>
              <a:t>§1910.22 – General 	Requirements</a:t>
            </a:r>
          </a:p>
          <a:p>
            <a:pPr marL="0" indent="0">
              <a:buFontTx/>
              <a:buNone/>
              <a:defRPr/>
            </a:pPr>
            <a:r>
              <a:rPr lang="en-US" altLang="en-US" sz="2400" dirty="0">
                <a:solidFill>
                  <a:schemeClr val="accent6"/>
                </a:solidFill>
              </a:rPr>
              <a:t>§1910.23 – Ladders</a:t>
            </a:r>
          </a:p>
          <a:p>
            <a:pPr marL="0" indent="0">
              <a:buFontTx/>
              <a:buNone/>
              <a:defRPr/>
            </a:pPr>
            <a:r>
              <a:rPr lang="en-US" altLang="en-US" sz="2400" dirty="0">
                <a:solidFill>
                  <a:schemeClr val="accent6"/>
                </a:solidFill>
              </a:rPr>
              <a:t>§1910.24 – Stepbolts and 	Manhole Steps</a:t>
            </a:r>
          </a:p>
          <a:p>
            <a:pPr marL="0" indent="0">
              <a:buFontTx/>
              <a:buNone/>
              <a:defRPr/>
            </a:pPr>
            <a:r>
              <a:rPr lang="en-US" altLang="en-US" sz="2400" dirty="0">
                <a:solidFill>
                  <a:schemeClr val="accent6"/>
                </a:solidFill>
              </a:rPr>
              <a:t>§1910.25 – Stairways</a:t>
            </a:r>
          </a:p>
        </p:txBody>
      </p:sp>
      <p:sp>
        <p:nvSpPr>
          <p:cNvPr id="3076" name="Content Placeholder 3"/>
          <p:cNvSpPr>
            <a:spLocks noGrp="1"/>
          </p:cNvSpPr>
          <p:nvPr>
            <p:ph sz="half" idx="2"/>
          </p:nvPr>
        </p:nvSpPr>
        <p:spPr>
          <a:xfrm>
            <a:off x="4724400" y="1066800"/>
            <a:ext cx="4419600" cy="4419600"/>
          </a:xfrm>
        </p:spPr>
        <p:txBody>
          <a:bodyPr/>
          <a:lstStyle/>
          <a:p>
            <a:pPr marL="0" indent="0">
              <a:buFontTx/>
              <a:buNone/>
              <a:defRPr/>
            </a:pPr>
            <a:r>
              <a:rPr lang="en-US" altLang="en-US" sz="2400" dirty="0">
                <a:solidFill>
                  <a:schemeClr val="accent6"/>
                </a:solidFill>
              </a:rPr>
              <a:t>§1910.26 – Dockboards </a:t>
            </a:r>
          </a:p>
          <a:p>
            <a:pPr marL="0" indent="0">
              <a:buFontTx/>
              <a:buNone/>
              <a:defRPr/>
            </a:pPr>
            <a:r>
              <a:rPr lang="en-US" altLang="en-US" sz="2400" dirty="0">
                <a:solidFill>
                  <a:schemeClr val="accent6"/>
                </a:solidFill>
              </a:rPr>
              <a:t>§1910.27 – Scaffolds and 	Rope Descent Systems</a:t>
            </a:r>
          </a:p>
          <a:p>
            <a:pPr marL="0" indent="0">
              <a:buFontTx/>
              <a:buNone/>
              <a:defRPr/>
            </a:pPr>
            <a:r>
              <a:rPr lang="en-US" altLang="en-US" sz="2400" dirty="0">
                <a:solidFill>
                  <a:schemeClr val="accent6"/>
                </a:solidFill>
              </a:rPr>
              <a:t>§1910.28 – Duty to Have Fall 	Protection</a:t>
            </a:r>
          </a:p>
          <a:p>
            <a:pPr marL="0" indent="0">
              <a:buFontTx/>
              <a:buNone/>
              <a:defRPr/>
            </a:pPr>
            <a:r>
              <a:rPr lang="en-US" altLang="en-US" sz="2400" dirty="0">
                <a:solidFill>
                  <a:schemeClr val="accent6"/>
                </a:solidFill>
              </a:rPr>
              <a:t>§1910.29 – Fall Protection 	Systems Criteria and 	Practices</a:t>
            </a:r>
          </a:p>
          <a:p>
            <a:pPr marL="0" indent="0">
              <a:buFontTx/>
              <a:buNone/>
              <a:defRPr/>
            </a:pPr>
            <a:r>
              <a:rPr lang="en-US" altLang="en-US" sz="2400" dirty="0">
                <a:solidFill>
                  <a:schemeClr val="accent6"/>
                </a:solidFill>
              </a:rPr>
              <a:t>§1910.30 –Training 	Requirements</a:t>
            </a:r>
          </a:p>
          <a:p>
            <a:pPr>
              <a:defRPr/>
            </a:pPr>
            <a:endParaRPr lang="en-US" altLang="en-US" sz="2400" dirty="0">
              <a:solidFill>
                <a:schemeClr val="accent6"/>
              </a:solidFill>
            </a:endParaRPr>
          </a:p>
        </p:txBody>
      </p:sp>
    </p:spTree>
    <p:extLst>
      <p:ext uri="{BB962C8B-B14F-4D97-AF65-F5344CB8AC3E}">
        <p14:creationId xmlns:p14="http://schemas.microsoft.com/office/powerpoint/2010/main" val="2889113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Major Changes</a:t>
            </a:r>
          </a:p>
        </p:txBody>
      </p:sp>
      <p:sp>
        <p:nvSpPr>
          <p:cNvPr id="21507" name="Content Placeholder 2"/>
          <p:cNvSpPr>
            <a:spLocks noGrp="1"/>
          </p:cNvSpPr>
          <p:nvPr>
            <p:ph idx="1"/>
          </p:nvPr>
        </p:nvSpPr>
        <p:spPr>
          <a:xfrm>
            <a:off x="228600" y="990600"/>
            <a:ext cx="8686800" cy="5105400"/>
          </a:xfrm>
        </p:spPr>
        <p:txBody>
          <a:bodyPr/>
          <a:lstStyle/>
          <a:p>
            <a:r>
              <a:rPr lang="en-US" altLang="en-US" sz="2800" dirty="0">
                <a:solidFill>
                  <a:schemeClr val="accent6"/>
                </a:solidFill>
              </a:rPr>
              <a:t>Fall Protection Flexibility</a:t>
            </a:r>
          </a:p>
          <a:p>
            <a:r>
              <a:rPr lang="en-US" altLang="en-US" sz="2800" dirty="0">
                <a:solidFill>
                  <a:schemeClr val="accent6"/>
                </a:solidFill>
              </a:rPr>
              <a:t>Updated Scaffold Requirements</a:t>
            </a:r>
          </a:p>
          <a:p>
            <a:r>
              <a:rPr lang="en-US" altLang="en-US" sz="2800" dirty="0">
                <a:solidFill>
                  <a:schemeClr val="accent6"/>
                </a:solidFill>
              </a:rPr>
              <a:t>Phase-in of ladder safety systems or personal fall arrest systems on fixed ladders</a:t>
            </a:r>
          </a:p>
          <a:p>
            <a:r>
              <a:rPr lang="en-US" altLang="en-US" sz="2800" dirty="0">
                <a:solidFill>
                  <a:schemeClr val="accent6"/>
                </a:solidFill>
              </a:rPr>
              <a:t>Phase-out of “qualified climbers” on outdoor advertising structures</a:t>
            </a:r>
          </a:p>
          <a:p>
            <a:r>
              <a:rPr lang="en-US" altLang="en-US" sz="2800" dirty="0">
                <a:solidFill>
                  <a:schemeClr val="accent6"/>
                </a:solidFill>
              </a:rPr>
              <a:t>Rope descent systems</a:t>
            </a:r>
          </a:p>
          <a:p>
            <a:r>
              <a:rPr lang="en-US" altLang="en-US" sz="2800" dirty="0">
                <a:solidFill>
                  <a:schemeClr val="accent6"/>
                </a:solidFill>
              </a:rPr>
              <a:t>Adds requirements for personal fall protection equipment (final §1910.140)</a:t>
            </a:r>
          </a:p>
          <a:p>
            <a:r>
              <a:rPr lang="en-US" altLang="en-US" sz="2800" dirty="0">
                <a:solidFill>
                  <a:schemeClr val="accent6"/>
                </a:solidFill>
              </a:rPr>
              <a:t>Adds training requirements</a:t>
            </a:r>
          </a:p>
        </p:txBody>
      </p:sp>
    </p:spTree>
    <p:extLst>
      <p:ext uri="{BB962C8B-B14F-4D97-AF65-F5344CB8AC3E}">
        <p14:creationId xmlns:p14="http://schemas.microsoft.com/office/powerpoint/2010/main" val="2299573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Main Effective Dates</a:t>
            </a:r>
          </a:p>
        </p:txBody>
      </p:sp>
      <p:sp>
        <p:nvSpPr>
          <p:cNvPr id="23555" name="Content Placeholder 2"/>
          <p:cNvSpPr>
            <a:spLocks noGrp="1"/>
          </p:cNvSpPr>
          <p:nvPr>
            <p:ph idx="1"/>
          </p:nvPr>
        </p:nvSpPr>
        <p:spPr>
          <a:xfrm>
            <a:off x="304800" y="990600"/>
            <a:ext cx="8229600" cy="4953000"/>
          </a:xfrm>
        </p:spPr>
        <p:txBody>
          <a:bodyPr/>
          <a:lstStyle/>
          <a:p>
            <a:r>
              <a:rPr lang="en-US" altLang="en-US" sz="3000" dirty="0">
                <a:solidFill>
                  <a:schemeClr val="accent6"/>
                </a:solidFill>
              </a:rPr>
              <a:t>Published: November  18, 2016</a:t>
            </a:r>
          </a:p>
          <a:p>
            <a:r>
              <a:rPr lang="en-US" altLang="en-US" sz="3000" dirty="0">
                <a:solidFill>
                  <a:schemeClr val="accent6"/>
                </a:solidFill>
              </a:rPr>
              <a:t>Rule overall: January 17, 2017</a:t>
            </a:r>
          </a:p>
          <a:p>
            <a:r>
              <a:rPr lang="en-US" altLang="en-US" sz="3000" dirty="0">
                <a:solidFill>
                  <a:schemeClr val="accent6"/>
                </a:solidFill>
              </a:rPr>
              <a:t>Training: 6 months after publication</a:t>
            </a:r>
          </a:p>
          <a:p>
            <a:r>
              <a:rPr lang="en-US" altLang="en-US" sz="3000" dirty="0">
                <a:solidFill>
                  <a:schemeClr val="accent6"/>
                </a:solidFill>
              </a:rPr>
              <a:t>Building anchorages for RDS: 1 year after publication</a:t>
            </a:r>
          </a:p>
          <a:p>
            <a:r>
              <a:rPr lang="en-US" altLang="en-US" sz="3000" dirty="0">
                <a:solidFill>
                  <a:schemeClr val="accent6"/>
                </a:solidFill>
              </a:rPr>
              <a:t>Fixed ladder fall protection: 2 years after publication</a:t>
            </a:r>
          </a:p>
          <a:p>
            <a:r>
              <a:rPr lang="en-US" altLang="en-US" sz="3000" dirty="0">
                <a:solidFill>
                  <a:schemeClr val="accent6"/>
                </a:solidFill>
              </a:rPr>
              <a:t>Installation of ladder safety system or personal fall arrest system on fixed ladders: 20 years after publication</a:t>
            </a:r>
          </a:p>
        </p:txBody>
      </p:sp>
    </p:spTree>
    <p:extLst>
      <p:ext uri="{BB962C8B-B14F-4D97-AF65-F5344CB8AC3E}">
        <p14:creationId xmlns:p14="http://schemas.microsoft.com/office/powerpoint/2010/main" val="1168606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Compliance Assistance Resources</a:t>
            </a:r>
          </a:p>
        </p:txBody>
      </p:sp>
      <p:sp>
        <p:nvSpPr>
          <p:cNvPr id="24579" name="Content Placeholder 2"/>
          <p:cNvSpPr>
            <a:spLocks noGrp="1"/>
          </p:cNvSpPr>
          <p:nvPr>
            <p:ph idx="1"/>
          </p:nvPr>
        </p:nvSpPr>
        <p:spPr>
          <a:xfrm>
            <a:off x="228600" y="1219200"/>
            <a:ext cx="8686800" cy="4419600"/>
          </a:xfrm>
        </p:spPr>
        <p:txBody>
          <a:bodyPr/>
          <a:lstStyle/>
          <a:p>
            <a:r>
              <a:rPr lang="en-US" altLang="en-US" dirty="0">
                <a:solidFill>
                  <a:schemeClr val="accent6"/>
                </a:solidFill>
              </a:rPr>
              <a:t>OSHA’s new webpage on subparts D&amp;I: </a:t>
            </a:r>
            <a:r>
              <a:rPr lang="en-US" sz="2000" u="sng" dirty="0">
                <a:hlinkClick r:id="rId3"/>
              </a:rPr>
              <a:t>www.osha.gov/walking-working-surfaces/index.html</a:t>
            </a:r>
            <a:endParaRPr lang="en-US" altLang="en-US" sz="2000" b="1" dirty="0">
              <a:solidFill>
                <a:schemeClr val="accent6"/>
              </a:solidFill>
            </a:endParaRPr>
          </a:p>
          <a:p>
            <a:r>
              <a:rPr lang="en-US" altLang="en-US" dirty="0">
                <a:solidFill>
                  <a:schemeClr val="accent6"/>
                </a:solidFill>
              </a:rPr>
              <a:t>Fact sheets</a:t>
            </a:r>
          </a:p>
          <a:p>
            <a:r>
              <a:rPr lang="en-US" altLang="en-US" dirty="0">
                <a:solidFill>
                  <a:schemeClr val="accent6"/>
                </a:solidFill>
              </a:rPr>
              <a:t>FAQs</a:t>
            </a:r>
          </a:p>
          <a:p>
            <a:pPr marL="0" indent="0">
              <a:buNone/>
            </a:pPr>
            <a:endParaRPr lang="en-US" altLang="en-US" dirty="0">
              <a:solidFill>
                <a:schemeClr val="accent6"/>
              </a:solidFill>
            </a:endParaRPr>
          </a:p>
        </p:txBody>
      </p:sp>
    </p:spTree>
    <p:extLst>
      <p:ext uri="{BB962C8B-B14F-4D97-AF65-F5344CB8AC3E}">
        <p14:creationId xmlns:p14="http://schemas.microsoft.com/office/powerpoint/2010/main" val="524093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Compliance Assistance Resources</a:t>
            </a:r>
          </a:p>
        </p:txBody>
      </p:sp>
      <p:sp>
        <p:nvSpPr>
          <p:cNvPr id="24579" name="Content Placeholder 2"/>
          <p:cNvSpPr>
            <a:spLocks noGrp="1"/>
          </p:cNvSpPr>
          <p:nvPr>
            <p:ph idx="1"/>
          </p:nvPr>
        </p:nvSpPr>
        <p:spPr>
          <a:xfrm>
            <a:off x="228600" y="1219200"/>
            <a:ext cx="8686800" cy="4419600"/>
          </a:xfrm>
        </p:spPr>
        <p:txBody>
          <a:bodyPr/>
          <a:lstStyle/>
          <a:p>
            <a:r>
              <a:rPr lang="en-US" altLang="en-US" dirty="0">
                <a:solidFill>
                  <a:schemeClr val="accent6"/>
                </a:solidFill>
              </a:rPr>
              <a:t>OSHA’s new webpage on subparts D&amp;I: </a:t>
            </a:r>
            <a:r>
              <a:rPr lang="en-US" sz="2000" u="sng" dirty="0">
                <a:hlinkClick r:id="rId3"/>
              </a:rPr>
              <a:t>www.osha.gov/walking-working-surfaces/index.html</a:t>
            </a:r>
            <a:endParaRPr lang="en-US" altLang="en-US" sz="2000" b="1" dirty="0">
              <a:solidFill>
                <a:schemeClr val="accent6"/>
              </a:solidFill>
            </a:endParaRPr>
          </a:p>
          <a:p>
            <a:r>
              <a:rPr lang="en-US" altLang="en-US" dirty="0">
                <a:solidFill>
                  <a:schemeClr val="accent6"/>
                </a:solidFill>
              </a:rPr>
              <a:t>Fact sheets</a:t>
            </a:r>
          </a:p>
          <a:p>
            <a:r>
              <a:rPr lang="en-US" altLang="en-US" dirty="0">
                <a:solidFill>
                  <a:schemeClr val="accent6"/>
                </a:solidFill>
              </a:rPr>
              <a:t>FAQs</a:t>
            </a:r>
          </a:p>
          <a:p>
            <a:pPr marL="0" indent="0">
              <a:buNone/>
            </a:pPr>
            <a:endParaRPr lang="en-US" altLang="en-US" dirty="0">
              <a:solidFill>
                <a:schemeClr val="accent6"/>
              </a:solidFill>
            </a:endParaRPr>
          </a:p>
        </p:txBody>
      </p:sp>
    </p:spTree>
    <p:extLst>
      <p:ext uri="{BB962C8B-B14F-4D97-AF65-F5344CB8AC3E}">
        <p14:creationId xmlns:p14="http://schemas.microsoft.com/office/powerpoint/2010/main" val="328142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04775"/>
            <a:ext cx="9144000" cy="914400"/>
          </a:xfrm>
        </p:spPr>
        <p:txBody>
          <a:bodyPr/>
          <a:lstStyle/>
          <a:p>
            <a:pPr eaLnBrk="1" hangingPunct="1"/>
            <a:r>
              <a:rPr lang="en-US" altLang="en-US" dirty="0"/>
              <a:t>§1910.21</a:t>
            </a:r>
          </a:p>
        </p:txBody>
      </p:sp>
      <p:sp>
        <p:nvSpPr>
          <p:cNvPr id="7171" name="Rectangle 3"/>
          <p:cNvSpPr>
            <a:spLocks noGrp="1" noChangeArrowheads="1"/>
          </p:cNvSpPr>
          <p:nvPr>
            <p:ph type="body" idx="1"/>
          </p:nvPr>
        </p:nvSpPr>
        <p:spPr>
          <a:xfrm>
            <a:off x="609600" y="1143000"/>
            <a:ext cx="7848600" cy="4419600"/>
          </a:xfrm>
        </p:spPr>
        <p:txBody>
          <a:bodyPr/>
          <a:lstStyle/>
          <a:p>
            <a:pPr eaLnBrk="1" hangingPunct="1">
              <a:buFontTx/>
              <a:buNone/>
            </a:pPr>
            <a:r>
              <a:rPr lang="en-US" altLang="en-US" b="1" dirty="0">
                <a:solidFill>
                  <a:schemeClr val="accent6"/>
                </a:solidFill>
              </a:rPr>
              <a:t>§1910.21 – Scope and definitions</a:t>
            </a:r>
          </a:p>
          <a:p>
            <a:pPr eaLnBrk="1" hangingPunct="1">
              <a:buFontTx/>
              <a:buNone/>
            </a:pPr>
            <a:endParaRPr lang="en-US" altLang="en-US" sz="1000" b="1" dirty="0">
              <a:solidFill>
                <a:schemeClr val="accent6"/>
              </a:solidFill>
            </a:endParaRPr>
          </a:p>
          <a:p>
            <a:pPr eaLnBrk="1" hangingPunct="1"/>
            <a:r>
              <a:rPr lang="en-US" altLang="en-US" dirty="0">
                <a:solidFill>
                  <a:schemeClr val="accent6"/>
                </a:solidFill>
              </a:rPr>
              <a:t>Consolidates definitions into one section</a:t>
            </a:r>
          </a:p>
          <a:p>
            <a:pPr eaLnBrk="1" hangingPunct="1"/>
            <a:r>
              <a:rPr lang="en-US" altLang="en-US" dirty="0">
                <a:solidFill>
                  <a:schemeClr val="accent6"/>
                </a:solidFill>
              </a:rPr>
              <a:t>Adds new definitions to provide clarity</a:t>
            </a:r>
          </a:p>
        </p:txBody>
      </p:sp>
    </p:spTree>
    <p:extLst>
      <p:ext uri="{BB962C8B-B14F-4D97-AF65-F5344CB8AC3E}">
        <p14:creationId xmlns:p14="http://schemas.microsoft.com/office/powerpoint/2010/main" val="145859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04775"/>
            <a:ext cx="9144000" cy="914400"/>
          </a:xfrm>
        </p:spPr>
        <p:txBody>
          <a:bodyPr/>
          <a:lstStyle/>
          <a:p>
            <a:pPr eaLnBrk="1" hangingPunct="1"/>
            <a:r>
              <a:rPr lang="en-US" altLang="en-US" dirty="0"/>
              <a:t>§1910.22</a:t>
            </a:r>
          </a:p>
        </p:txBody>
      </p:sp>
      <p:sp>
        <p:nvSpPr>
          <p:cNvPr id="8195" name="Rectangle 3"/>
          <p:cNvSpPr>
            <a:spLocks noGrp="1" noChangeArrowheads="1"/>
          </p:cNvSpPr>
          <p:nvPr>
            <p:ph type="body" idx="1"/>
          </p:nvPr>
        </p:nvSpPr>
        <p:spPr>
          <a:xfrm>
            <a:off x="609600" y="1143000"/>
            <a:ext cx="7848600" cy="5257800"/>
          </a:xfrm>
        </p:spPr>
        <p:txBody>
          <a:bodyPr/>
          <a:lstStyle/>
          <a:p>
            <a:pPr eaLnBrk="1" hangingPunct="1">
              <a:lnSpc>
                <a:spcPct val="90000"/>
              </a:lnSpc>
              <a:buFontTx/>
              <a:buNone/>
            </a:pPr>
            <a:r>
              <a:rPr lang="en-US" altLang="en-US" b="1" dirty="0">
                <a:solidFill>
                  <a:schemeClr val="accent6"/>
                </a:solidFill>
              </a:rPr>
              <a:t>§1910.22 – General Requirements</a:t>
            </a:r>
          </a:p>
          <a:p>
            <a:pPr eaLnBrk="1" hangingPunct="1">
              <a:lnSpc>
                <a:spcPct val="90000"/>
              </a:lnSpc>
              <a:buFontTx/>
              <a:buNone/>
            </a:pPr>
            <a:endParaRPr lang="en-US" altLang="en-US" sz="1200" dirty="0">
              <a:solidFill>
                <a:schemeClr val="accent6"/>
              </a:solidFill>
            </a:endParaRPr>
          </a:p>
          <a:p>
            <a:pPr eaLnBrk="1" hangingPunct="1">
              <a:spcAft>
                <a:spcPts val="1800"/>
              </a:spcAft>
            </a:pPr>
            <a:r>
              <a:rPr lang="en-US" altLang="en-US" dirty="0">
                <a:solidFill>
                  <a:schemeClr val="accent6"/>
                </a:solidFill>
              </a:rPr>
              <a:t>Maintains housekeeping provisions</a:t>
            </a:r>
          </a:p>
          <a:p>
            <a:pPr eaLnBrk="1" hangingPunct="1">
              <a:spcAft>
                <a:spcPts val="1800"/>
              </a:spcAft>
            </a:pPr>
            <a:r>
              <a:rPr lang="en-US" altLang="en-US" dirty="0">
                <a:solidFill>
                  <a:schemeClr val="accent6"/>
                </a:solidFill>
              </a:rPr>
              <a:t>Walking-working surfaces must be designed to meet their maximum intended load, free of recognized hazards, and routinely inspected</a:t>
            </a:r>
          </a:p>
          <a:p>
            <a:pPr eaLnBrk="1" hangingPunct="1">
              <a:lnSpc>
                <a:spcPct val="90000"/>
              </a:lnSpc>
            </a:pPr>
            <a:r>
              <a:rPr lang="en-US" altLang="en-US" dirty="0">
                <a:solidFill>
                  <a:schemeClr val="accent6"/>
                </a:solidFill>
              </a:rPr>
              <a:t>Repairs to be done, or overseen, by competent person</a:t>
            </a:r>
          </a:p>
        </p:txBody>
      </p:sp>
    </p:spTree>
    <p:extLst>
      <p:ext uri="{BB962C8B-B14F-4D97-AF65-F5344CB8AC3E}">
        <p14:creationId xmlns:p14="http://schemas.microsoft.com/office/powerpoint/2010/main" val="2314819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§1910.22</a:t>
            </a:r>
          </a:p>
        </p:txBody>
      </p:sp>
      <p:sp>
        <p:nvSpPr>
          <p:cNvPr id="3" name="Content Placeholder 2"/>
          <p:cNvSpPr>
            <a:spLocks noGrp="1"/>
          </p:cNvSpPr>
          <p:nvPr>
            <p:ph idx="1"/>
          </p:nvPr>
        </p:nvSpPr>
        <p:spPr>
          <a:xfrm>
            <a:off x="457200" y="914400"/>
            <a:ext cx="8229600" cy="5334000"/>
          </a:xfrm>
        </p:spPr>
        <p:txBody>
          <a:bodyPr/>
          <a:lstStyle/>
          <a:p>
            <a:r>
              <a:rPr lang="en-US" sz="2600" dirty="0">
                <a:solidFill>
                  <a:schemeClr val="accent6"/>
                </a:solidFill>
              </a:rPr>
              <a:t>Passageways, storerooms, service rooms, and walking-working surfaces are kept in a clean, orderly, and sanitary condition.</a:t>
            </a:r>
          </a:p>
          <a:p>
            <a:r>
              <a:rPr lang="en-US" sz="2600" dirty="0">
                <a:solidFill>
                  <a:schemeClr val="accent6"/>
                </a:solidFill>
              </a:rPr>
              <a:t>Floor of each workroom maintained in a clean and, to the extent feasible, in a dry condition. </a:t>
            </a:r>
          </a:p>
          <a:p>
            <a:r>
              <a:rPr lang="en-US" sz="2600" dirty="0">
                <a:solidFill>
                  <a:schemeClr val="accent6"/>
                </a:solidFill>
              </a:rPr>
              <a:t>Walking-working surfaces maintained free of hazards such as sharp or protruding objects, loose boards, corrosion, leaks, spills, snow, and ice.</a:t>
            </a:r>
          </a:p>
          <a:p>
            <a:pPr lvl="1"/>
            <a:r>
              <a:rPr lang="en-US" sz="2400" dirty="0">
                <a:solidFill>
                  <a:schemeClr val="accent6"/>
                </a:solidFill>
              </a:rPr>
              <a:t>Loads</a:t>
            </a:r>
          </a:p>
          <a:p>
            <a:pPr lvl="1"/>
            <a:r>
              <a:rPr lang="en-US" sz="2400" dirty="0">
                <a:solidFill>
                  <a:schemeClr val="accent6"/>
                </a:solidFill>
              </a:rPr>
              <a:t>Access/Egress</a:t>
            </a:r>
          </a:p>
          <a:p>
            <a:pPr lvl="1"/>
            <a:r>
              <a:rPr lang="en-US" sz="2400" dirty="0">
                <a:solidFill>
                  <a:schemeClr val="accent6"/>
                </a:solidFill>
              </a:rPr>
              <a:t>Inspection, Maintenance and Repair</a:t>
            </a:r>
          </a:p>
          <a:p>
            <a:pPr marL="457200" lvl="1" indent="0">
              <a:buNone/>
            </a:pPr>
            <a:endParaRPr lang="en-US" sz="2000" dirty="0">
              <a:solidFill>
                <a:schemeClr val="accent6"/>
              </a:solidFill>
            </a:endParaRPr>
          </a:p>
          <a:p>
            <a:pPr lvl="1"/>
            <a:endParaRPr lang="en-US" sz="2000" dirty="0">
              <a:solidFill>
                <a:schemeClr val="accent6"/>
              </a:solidFill>
            </a:endParaRPr>
          </a:p>
          <a:p>
            <a:pPr lvl="1"/>
            <a:endParaRPr lang="en-US" sz="2000" dirty="0">
              <a:solidFill>
                <a:schemeClr val="accent6"/>
              </a:solidFill>
            </a:endParaRPr>
          </a:p>
          <a:p>
            <a:pPr lvl="1"/>
            <a:endParaRPr lang="en-US" sz="2400" dirty="0">
              <a:solidFill>
                <a:schemeClr val="accent6"/>
              </a:solidFill>
            </a:endParaRPr>
          </a:p>
          <a:p>
            <a:endParaRPr lang="en-US" sz="2800" dirty="0">
              <a:solidFill>
                <a:schemeClr val="accent6"/>
              </a:solidFill>
            </a:endParaRPr>
          </a:p>
          <a:p>
            <a:endParaRPr lang="en-US" sz="2800" dirty="0">
              <a:solidFill>
                <a:schemeClr val="accent6"/>
              </a:solidFill>
            </a:endParaRPr>
          </a:p>
          <a:p>
            <a:endParaRPr lang="en-US" dirty="0">
              <a:solidFill>
                <a:schemeClr val="accent6"/>
              </a:solidFill>
            </a:endParaRPr>
          </a:p>
        </p:txBody>
      </p:sp>
    </p:spTree>
    <p:extLst>
      <p:ext uri="{BB962C8B-B14F-4D97-AF65-F5344CB8AC3E}">
        <p14:creationId xmlns:p14="http://schemas.microsoft.com/office/powerpoint/2010/main" val="2627411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§1910.23</a:t>
            </a:r>
          </a:p>
        </p:txBody>
      </p:sp>
      <p:pic>
        <p:nvPicPr>
          <p:cNvPr id="9219" name="Picture 4" descr="fixed_ladders w cag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53000" y="1295400"/>
            <a:ext cx="3319463"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7"/>
          <p:cNvSpPr txBox="1">
            <a:spLocks noChangeArrowheads="1"/>
          </p:cNvSpPr>
          <p:nvPr/>
        </p:nvSpPr>
        <p:spPr bwMode="auto">
          <a:xfrm>
            <a:off x="5778500" y="4114800"/>
            <a:ext cx="18101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a:solidFill>
                  <a:schemeClr val="accent6"/>
                </a:solidFill>
              </a:rPr>
              <a:t>Fixed Ladders</a:t>
            </a:r>
          </a:p>
        </p:txBody>
      </p:sp>
      <p:sp>
        <p:nvSpPr>
          <p:cNvPr id="9221" name="Text Box 8"/>
          <p:cNvSpPr txBox="1">
            <a:spLocks noChangeArrowheads="1"/>
          </p:cNvSpPr>
          <p:nvPr/>
        </p:nvSpPr>
        <p:spPr bwMode="auto">
          <a:xfrm>
            <a:off x="4191000" y="4995863"/>
            <a:ext cx="331265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a:solidFill>
                  <a:schemeClr val="accent6"/>
                </a:solidFill>
              </a:rPr>
              <a:t>Portable </a:t>
            </a:r>
          </a:p>
          <a:p>
            <a:pPr eaLnBrk="1" hangingPunct="1">
              <a:spcBef>
                <a:spcPct val="0"/>
              </a:spcBef>
              <a:buFontTx/>
              <a:buNone/>
            </a:pPr>
            <a:r>
              <a:rPr lang="en-US" altLang="en-US" sz="2000" dirty="0">
                <a:solidFill>
                  <a:schemeClr val="accent6"/>
                </a:solidFill>
              </a:rPr>
              <a:t>Ladders and Step Stools</a:t>
            </a:r>
          </a:p>
        </p:txBody>
      </p:sp>
      <p:sp>
        <p:nvSpPr>
          <p:cNvPr id="9222" name="Rectangle 3"/>
          <p:cNvSpPr>
            <a:spLocks noGrp="1" noChangeArrowheads="1"/>
          </p:cNvSpPr>
          <p:nvPr>
            <p:ph type="body" idx="1"/>
          </p:nvPr>
        </p:nvSpPr>
        <p:spPr>
          <a:xfrm>
            <a:off x="304800" y="1295400"/>
            <a:ext cx="4267200" cy="4495800"/>
          </a:xfrm>
        </p:spPr>
        <p:txBody>
          <a:bodyPr/>
          <a:lstStyle/>
          <a:p>
            <a:pPr eaLnBrk="1" hangingPunct="1">
              <a:lnSpc>
                <a:spcPct val="90000"/>
              </a:lnSpc>
              <a:buFontTx/>
              <a:buNone/>
            </a:pPr>
            <a:r>
              <a:rPr lang="en-US" altLang="en-US" sz="2800" b="1" dirty="0">
                <a:solidFill>
                  <a:schemeClr val="accent6"/>
                </a:solidFill>
              </a:rPr>
              <a:t>§1910.23 – Ladders.</a:t>
            </a:r>
          </a:p>
          <a:p>
            <a:pPr eaLnBrk="1" hangingPunct="1">
              <a:lnSpc>
                <a:spcPct val="90000"/>
              </a:lnSpc>
              <a:buFontTx/>
              <a:buNone/>
            </a:pPr>
            <a:endParaRPr lang="en-US" altLang="en-US" sz="1200" dirty="0">
              <a:solidFill>
                <a:schemeClr val="accent6"/>
              </a:solidFill>
            </a:endParaRPr>
          </a:p>
          <a:p>
            <a:pPr eaLnBrk="1" hangingPunct="1">
              <a:lnSpc>
                <a:spcPct val="90000"/>
              </a:lnSpc>
            </a:pPr>
            <a:r>
              <a:rPr lang="en-US" altLang="en-US" sz="2400" dirty="0">
                <a:solidFill>
                  <a:schemeClr val="accent6"/>
                </a:solidFill>
              </a:rPr>
              <a:t>Consolidates and simplifies rules into</a:t>
            </a:r>
            <a:r>
              <a:rPr lang="en-US" altLang="en-US" sz="2800" dirty="0">
                <a:solidFill>
                  <a:schemeClr val="accent6"/>
                </a:solidFill>
              </a:rPr>
              <a:t> </a:t>
            </a:r>
            <a:r>
              <a:rPr lang="en-US" altLang="en-US" sz="2400" dirty="0">
                <a:solidFill>
                  <a:schemeClr val="accent6"/>
                </a:solidFill>
              </a:rPr>
              <a:t>general requirements, portable ladders, fixed ladders, and mobile ladder stands </a:t>
            </a:r>
            <a:endParaRPr lang="en-US" altLang="en-US" dirty="0">
              <a:solidFill>
                <a:schemeClr val="accent6"/>
              </a:solidFill>
            </a:endParaRPr>
          </a:p>
          <a:p>
            <a:pPr eaLnBrk="1" hangingPunct="1">
              <a:lnSpc>
                <a:spcPct val="90000"/>
              </a:lnSpc>
            </a:pPr>
            <a:r>
              <a:rPr lang="en-US" altLang="en-US" sz="2400" dirty="0">
                <a:solidFill>
                  <a:schemeClr val="accent6"/>
                </a:solidFill>
              </a:rPr>
              <a:t>Requires inspection before use</a:t>
            </a:r>
          </a:p>
          <a:p>
            <a:pPr eaLnBrk="1" hangingPunct="1">
              <a:lnSpc>
                <a:spcPct val="90000"/>
              </a:lnSpc>
            </a:pPr>
            <a:endParaRPr lang="en-US" altLang="en-US" sz="2800" dirty="0">
              <a:solidFill>
                <a:schemeClr val="accent6"/>
              </a:solidFill>
            </a:endParaRPr>
          </a:p>
        </p:txBody>
      </p:sp>
      <p:pic>
        <p:nvPicPr>
          <p:cNvPr id="9223" name="Picture 14" descr="Portable-ladder-A637ff"/>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905000" y="4343400"/>
            <a:ext cx="228600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699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§1910.23</a:t>
            </a:r>
          </a:p>
        </p:txBody>
      </p:sp>
      <p:sp>
        <p:nvSpPr>
          <p:cNvPr id="3" name="Content Placeholder 2"/>
          <p:cNvSpPr>
            <a:spLocks noGrp="1"/>
          </p:cNvSpPr>
          <p:nvPr>
            <p:ph idx="1"/>
          </p:nvPr>
        </p:nvSpPr>
        <p:spPr>
          <a:xfrm>
            <a:off x="457200" y="990600"/>
            <a:ext cx="8229600" cy="5029200"/>
          </a:xfrm>
        </p:spPr>
        <p:txBody>
          <a:bodyPr/>
          <a:lstStyle/>
          <a:p>
            <a:pPr marL="0" indent="0">
              <a:buNone/>
            </a:pPr>
            <a:r>
              <a:rPr lang="en-US" sz="2600" b="1" u="sng" dirty="0">
                <a:solidFill>
                  <a:schemeClr val="accent6"/>
                </a:solidFill>
              </a:rPr>
              <a:t>General requirements for all ladders</a:t>
            </a:r>
          </a:p>
          <a:p>
            <a:r>
              <a:rPr lang="en-US" sz="2600" dirty="0">
                <a:solidFill>
                  <a:schemeClr val="accent6"/>
                </a:solidFill>
              </a:rPr>
              <a:t>Ladder surfaces are free of puncture and laceration hazards</a:t>
            </a:r>
          </a:p>
          <a:p>
            <a:r>
              <a:rPr lang="en-US" sz="2600" dirty="0">
                <a:solidFill>
                  <a:schemeClr val="accent6"/>
                </a:solidFill>
              </a:rPr>
              <a:t>Ladders are used only for the purposes for which they were designed</a:t>
            </a:r>
          </a:p>
          <a:p>
            <a:r>
              <a:rPr lang="en-US" sz="2600" dirty="0">
                <a:solidFill>
                  <a:schemeClr val="accent6"/>
                </a:solidFill>
              </a:rPr>
              <a:t>Ladders are inspected before initial use in each work shift, and more frequently as necessary</a:t>
            </a:r>
          </a:p>
          <a:p>
            <a:r>
              <a:rPr lang="en-US" sz="2600" dirty="0">
                <a:solidFill>
                  <a:schemeClr val="accent6"/>
                </a:solidFill>
              </a:rPr>
              <a:t>Any ladder with structural or other defects is immediately tagged “Dangerous: Do Not Use”… and removed from service until repaired… or replaced</a:t>
            </a:r>
          </a:p>
        </p:txBody>
      </p:sp>
    </p:spTree>
    <p:extLst>
      <p:ext uri="{BB962C8B-B14F-4D97-AF65-F5344CB8AC3E}">
        <p14:creationId xmlns:p14="http://schemas.microsoft.com/office/powerpoint/2010/main" val="4280946604"/>
      </p:ext>
    </p:extLst>
  </p:cSld>
  <p:clrMapOvr>
    <a:masterClrMapping/>
  </p:clrMapOvr>
</p:sld>
</file>

<file path=ppt/theme/theme1.xml><?xml version="1.0" encoding="utf-8"?>
<a:theme xmlns:a="http://schemas.openxmlformats.org/drawingml/2006/main" name="Default Design">
  <a:themeElements>
    <a:clrScheme name="Custom 2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0099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6707</TotalTime>
  <Words>2270</Words>
  <Application>Microsoft Office PowerPoint</Application>
  <PresentationFormat>On-screen Show (4:3)</PresentationFormat>
  <Paragraphs>294</Paragraphs>
  <Slides>43</Slides>
  <Notes>25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43</vt:i4>
      </vt:variant>
    </vt:vector>
  </HeadingPairs>
  <TitlesOfParts>
    <vt:vector size="45" baseType="lpstr">
      <vt:lpstr>Arial</vt:lpstr>
      <vt:lpstr>Default Design</vt:lpstr>
      <vt:lpstr>New Walking-Working Surfaces and PPE (Fall Protection) Rule</vt:lpstr>
      <vt:lpstr>Purpose of the New Rule</vt:lpstr>
      <vt:lpstr>Major Changes</vt:lpstr>
      <vt:lpstr>Organization of Subpart D</vt:lpstr>
      <vt:lpstr>§1910.21</vt:lpstr>
      <vt:lpstr>§1910.22</vt:lpstr>
      <vt:lpstr>§1910.22</vt:lpstr>
      <vt:lpstr>§1910.23</vt:lpstr>
      <vt:lpstr>§1910.23</vt:lpstr>
      <vt:lpstr>§1910.23</vt:lpstr>
      <vt:lpstr>§1910.23</vt:lpstr>
      <vt:lpstr>§1910.23</vt:lpstr>
      <vt:lpstr>§1910.23</vt:lpstr>
      <vt:lpstr>§1910.23</vt:lpstr>
      <vt:lpstr>§1910.23</vt:lpstr>
      <vt:lpstr>§1910.23</vt:lpstr>
      <vt:lpstr>§1910.24</vt:lpstr>
      <vt:lpstr>§1910.25</vt:lpstr>
      <vt:lpstr>§1910.26</vt:lpstr>
      <vt:lpstr>§1910.27</vt:lpstr>
      <vt:lpstr>Rope Descent Systems</vt:lpstr>
      <vt:lpstr>§1910.28</vt:lpstr>
      <vt:lpstr>§1910.28</vt:lpstr>
      <vt:lpstr>§1910.28</vt:lpstr>
      <vt:lpstr>§1910.28</vt:lpstr>
      <vt:lpstr>§1910.28</vt:lpstr>
      <vt:lpstr>§1910.28</vt:lpstr>
      <vt:lpstr>§1910.28</vt:lpstr>
      <vt:lpstr>§1910.28</vt:lpstr>
      <vt:lpstr>§1910.28</vt:lpstr>
      <vt:lpstr>§1910.28</vt:lpstr>
      <vt:lpstr>§1910.29</vt:lpstr>
      <vt:lpstr>§1910.30</vt:lpstr>
      <vt:lpstr>§1910.30</vt:lpstr>
      <vt:lpstr>PowerPoint Presentation</vt:lpstr>
      <vt:lpstr>§1910.30</vt:lpstr>
      <vt:lpstr>§1910.30</vt:lpstr>
      <vt:lpstr>§1910.140</vt:lpstr>
      <vt:lpstr>Personal Fall Protection</vt:lpstr>
      <vt:lpstr>Major Changes</vt:lpstr>
      <vt:lpstr>Main Effective Dates</vt:lpstr>
      <vt:lpstr>Compliance Assistance Resources</vt:lpstr>
      <vt:lpstr>Compliance Assistance Resources</vt:lpstr>
    </vt:vector>
  </TitlesOfParts>
  <Company>OSHA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 Template - White</dc:title>
  <dc:creator>Office of Communications</dc:creator>
  <cp:lastModifiedBy>Jay Stimmel</cp:lastModifiedBy>
  <cp:revision>290</cp:revision>
  <cp:lastPrinted>2017-10-20T13:37:58Z</cp:lastPrinted>
  <dcterms:created xsi:type="dcterms:W3CDTF">2006-10-02T15:43:52Z</dcterms:created>
  <dcterms:modified xsi:type="dcterms:W3CDTF">2017-10-21T02:38:58Z</dcterms:modified>
</cp:coreProperties>
</file>